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8"/>
  </p:notesMasterIdLst>
  <p:sldIdLst>
    <p:sldId id="256" r:id="rId2"/>
    <p:sldId id="322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311" r:id="rId11"/>
    <p:sldId id="265" r:id="rId12"/>
    <p:sldId id="266" r:id="rId13"/>
    <p:sldId id="302" r:id="rId14"/>
    <p:sldId id="267" r:id="rId15"/>
    <p:sldId id="270" r:id="rId16"/>
    <p:sldId id="271" r:id="rId17"/>
    <p:sldId id="323" r:id="rId18"/>
    <p:sldId id="273" r:id="rId19"/>
    <p:sldId id="274" r:id="rId20"/>
    <p:sldId id="275" r:id="rId21"/>
    <p:sldId id="297" r:id="rId22"/>
    <p:sldId id="276" r:id="rId23"/>
    <p:sldId id="278" r:id="rId24"/>
    <p:sldId id="312" r:id="rId25"/>
    <p:sldId id="280" r:id="rId26"/>
    <p:sldId id="300" r:id="rId27"/>
    <p:sldId id="309" r:id="rId28"/>
    <p:sldId id="282" r:id="rId29"/>
    <p:sldId id="299" r:id="rId30"/>
    <p:sldId id="283" r:id="rId31"/>
    <p:sldId id="307" r:id="rId32"/>
    <p:sldId id="284" r:id="rId33"/>
    <p:sldId id="285" r:id="rId34"/>
    <p:sldId id="286" r:id="rId35"/>
    <p:sldId id="287" r:id="rId36"/>
    <p:sldId id="320" r:id="rId37"/>
    <p:sldId id="315" r:id="rId38"/>
    <p:sldId id="291" r:id="rId39"/>
    <p:sldId id="316" r:id="rId40"/>
    <p:sldId id="304" r:id="rId41"/>
    <p:sldId id="317" r:id="rId42"/>
    <p:sldId id="321" r:id="rId43"/>
    <p:sldId id="318" r:id="rId44"/>
    <p:sldId id="319" r:id="rId45"/>
    <p:sldId id="295" r:id="rId46"/>
    <p:sldId id="306" r:id="rId47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FF66"/>
    <a:srgbClr val="0033CC"/>
    <a:srgbClr val="FF6600"/>
    <a:srgbClr val="4097AF"/>
    <a:srgbClr val="9999FF"/>
    <a:srgbClr val="CC99FF"/>
    <a:srgbClr val="FF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50" autoAdjust="0"/>
  </p:normalViewPr>
  <p:slideViewPr>
    <p:cSldViewPr>
      <p:cViewPr varScale="1">
        <p:scale>
          <a:sx n="61" d="100"/>
          <a:sy n="61" d="100"/>
        </p:scale>
        <p:origin x="25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 b="0">
                <a:latin typeface="微软雅黑" pitchFamily="34" charset="-122"/>
                <a:ea typeface="微软雅黑" pitchFamily="34" charset="-122"/>
              </a:defRPr>
            </a:pPr>
            <a:r>
              <a:rPr lang="en-US" sz="1400" b="0" dirty="0">
                <a:latin typeface="微软雅黑" pitchFamily="34" charset="-122"/>
                <a:ea typeface="微软雅黑" pitchFamily="34" charset="-122"/>
              </a:rPr>
              <a:t>Unit</a:t>
            </a:r>
            <a:r>
              <a:rPr lang="zh-CN" sz="1400" b="0" dirty="0">
                <a:latin typeface="微软雅黑" pitchFamily="34" charset="-122"/>
                <a:ea typeface="微软雅黑" pitchFamily="34" charset="-122"/>
              </a:rPr>
              <a:t>单位</a:t>
            </a:r>
            <a:r>
              <a:rPr lang="en-US" sz="1400" b="0" dirty="0">
                <a:latin typeface="微软雅黑" pitchFamily="34" charset="-122"/>
                <a:ea typeface="微软雅黑" pitchFamily="34" charset="-122"/>
              </a:rPr>
              <a:t>: Million</a:t>
            </a:r>
            <a:r>
              <a:rPr lang="zh-CN" sz="1400" b="0" dirty="0">
                <a:latin typeface="微软雅黑" pitchFamily="34" charset="-122"/>
                <a:ea typeface="微软雅黑" pitchFamily="34" charset="-122"/>
              </a:rPr>
              <a:t>百万</a:t>
            </a:r>
            <a:r>
              <a:rPr lang="en-US" sz="1400" b="0" dirty="0">
                <a:latin typeface="微软雅黑" pitchFamily="34" charset="-122"/>
                <a:ea typeface="微软雅黑" pitchFamily="34" charset="-122"/>
              </a:rPr>
              <a:t> HKD</a:t>
            </a:r>
            <a:endParaRPr lang="zh-CN" sz="1400" b="0" dirty="0">
              <a:latin typeface="微软雅黑" pitchFamily="34" charset="-122"/>
              <a:ea typeface="微软雅黑" pitchFamily="34" charset="-122"/>
            </a:endParaRPr>
          </a:p>
        </c:rich>
      </c:tx>
      <c:layout>
        <c:manualLayout>
          <c:xMode val="edge"/>
          <c:yMode val="edge"/>
          <c:x val="0.10381263374577011"/>
          <c:y val="6.500269013055420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FF00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FF0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9DA5-4034-A2EE-7DB2793A2E4B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9DA5-4034-A2EE-7DB2793A2E4B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FFFF00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2-3537-4ECB-AE53-F65A5F09AE1D}"/>
              </c:ext>
            </c:extLst>
          </c:dPt>
          <c:dLbls>
            <c:dLbl>
              <c:idx val="0"/>
              <c:layout>
                <c:manualLayout>
                  <c:x val="4.0886325391405994E-3"/>
                  <c:y val="-0.11963837962247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A5-4034-A2EE-7DB2793A2E4B}"/>
                </c:ext>
              </c:extLst>
            </c:dLbl>
            <c:dLbl>
              <c:idx val="1"/>
              <c:layout>
                <c:manualLayout>
                  <c:x val="6.8143875652343323E-3"/>
                  <c:y val="-0.1286676912920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A5-4034-A2EE-7DB2793A2E4B}"/>
                </c:ext>
              </c:extLst>
            </c:dLbl>
            <c:dLbl>
              <c:idx val="2"/>
              <c:layout>
                <c:manualLayout>
                  <c:x val="8.1772650782812248E-3"/>
                  <c:y val="-0.14221165879653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A5-4034-A2EE-7DB2793A2E4B}"/>
                </c:ext>
              </c:extLst>
            </c:dLbl>
            <c:dLbl>
              <c:idx val="3"/>
              <c:layout>
                <c:manualLayout>
                  <c:x val="4.0886325391406124E-3"/>
                  <c:y val="-0.14672631463134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A5-4034-A2EE-7DB2793A2E4B}"/>
                </c:ext>
              </c:extLst>
            </c:dLbl>
            <c:dLbl>
              <c:idx val="4"/>
              <c:layout>
                <c:manualLayout>
                  <c:x val="6.8143875652343514E-3"/>
                  <c:y val="-0.13995433087912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A5-4034-A2EE-7DB2793A2E4B}"/>
                </c:ext>
              </c:extLst>
            </c:dLbl>
            <c:dLbl>
              <c:idx val="5"/>
              <c:layout>
                <c:manualLayout>
                  <c:x val="2.7257550260936891E-3"/>
                  <c:y val="-0.15801295421836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A5-4034-A2EE-7DB2793A2E4B}"/>
                </c:ext>
              </c:extLst>
            </c:dLbl>
            <c:dLbl>
              <c:idx val="6"/>
              <c:layout>
                <c:manualLayout>
                  <c:x val="4.0886325391406124E-3"/>
                  <c:y val="-0.16027028213577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A5-4034-A2EE-7DB2793A2E4B}"/>
                </c:ext>
              </c:extLst>
            </c:dLbl>
            <c:dLbl>
              <c:idx val="7"/>
              <c:layout>
                <c:manualLayout>
                  <c:x val="6.8143875652343514E-3"/>
                  <c:y val="-0.16027028213577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A5-4034-A2EE-7DB2793A2E4B}"/>
                </c:ext>
              </c:extLst>
            </c:dLbl>
            <c:dLbl>
              <c:idx val="8"/>
              <c:layout>
                <c:manualLayout>
                  <c:x val="2.725755026093739E-3"/>
                  <c:y val="-0.1715569217227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A5-4034-A2EE-7DB2793A2E4B}"/>
                </c:ext>
              </c:extLst>
            </c:dLbl>
            <c:dLbl>
              <c:idx val="9"/>
              <c:layout>
                <c:manualLayout>
                  <c:x val="2.725755026093739E-3"/>
                  <c:y val="-0.243791415079768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A5-4034-A2EE-7DB2793A2E4B}"/>
                </c:ext>
              </c:extLst>
            </c:dLbl>
            <c:dLbl>
              <c:idx val="10"/>
              <c:layout>
                <c:manualLayout>
                  <c:x val="-5.451510052187478E-3"/>
                  <c:y val="-0.2866806455104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A5-4034-A2EE-7DB2793A2E4B}"/>
                </c:ext>
              </c:extLst>
            </c:dLbl>
            <c:dLbl>
              <c:idx val="11"/>
              <c:layout>
                <c:manualLayout>
                  <c:x val="8.1772650782813185E-3"/>
                  <c:y val="-0.32054056427155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A5-4034-A2EE-7DB2793A2E4B}"/>
                </c:ext>
              </c:extLst>
            </c:dLbl>
            <c:dLbl>
              <c:idx val="12"/>
              <c:layout>
                <c:manualLayout>
                  <c:x val="0"/>
                  <c:y val="-0.3566578109500311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 baseline="0">
                        <a:solidFill>
                          <a:srgbClr val="FF6600"/>
                        </a:solidFill>
                        <a:latin typeface="Calibri" pitchFamily="34" charset="0"/>
                      </a:defRPr>
                    </a:pPr>
                    <a:r>
                      <a:rPr lang="en-US" altLang="zh-CN" sz="1800" b="0" baseline="0" dirty="0">
                        <a:solidFill>
                          <a:schemeClr val="tx1"/>
                        </a:solidFill>
                        <a:latin typeface="Calibri" pitchFamily="34" charset="0"/>
                      </a:rPr>
                      <a:t>160</a:t>
                    </a:r>
                    <a:endParaRPr lang="en-US" altLang="zh-CN" baseline="0" dirty="0">
                      <a:latin typeface="Calibri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A5-4034-A2EE-7DB2793A2E4B}"/>
                </c:ext>
              </c:extLst>
            </c:dLbl>
            <c:dLbl>
              <c:idx val="13"/>
              <c:layout>
                <c:manualLayout>
                  <c:x val="1.3628775130467732E-3"/>
                  <c:y val="-0.3521431551152206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  <a:latin typeface="Calibri" pitchFamily="34" charset="0"/>
                      </a:defRPr>
                    </a:pPr>
                    <a:r>
                      <a:rPr lang="en-US" altLang="zh-CN" sz="1800" b="0" baseline="0" dirty="0">
                        <a:solidFill>
                          <a:schemeClr val="tx1"/>
                        </a:solidFill>
                        <a:latin typeface="Calibri" pitchFamily="34" charset="0"/>
                        <a:ea typeface="新宋体" pitchFamily="49" charset="-122"/>
                      </a:rPr>
                      <a:t>16</a:t>
                    </a:r>
                    <a:r>
                      <a:rPr lang="en-US" altLang="en-US" sz="1800" b="0" baseline="0" dirty="0">
                        <a:solidFill>
                          <a:schemeClr val="tx1"/>
                        </a:solidFill>
                        <a:latin typeface="Calibri" pitchFamily="34" charset="0"/>
                        <a:ea typeface="新宋体" pitchFamily="49" charset="-122"/>
                      </a:rPr>
                      <a:t>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37-4ECB-AE53-F65A5F09AE1D}"/>
                </c:ext>
              </c:extLst>
            </c:dLbl>
            <c:dLbl>
              <c:idx val="14"/>
              <c:layout>
                <c:manualLayout>
                  <c:x val="5.451510052187478E-3"/>
                  <c:y val="-0.37245910637186824"/>
                </c:manualLayout>
              </c:layout>
              <c:tx>
                <c:rich>
                  <a:bodyPr/>
                  <a:lstStyle/>
                  <a:p>
                    <a:pPr>
                      <a:defRPr sz="2400" b="1" baseline="0">
                        <a:solidFill>
                          <a:schemeClr val="accent6"/>
                        </a:solidFill>
                        <a:latin typeface="Calibri" pitchFamily="34" charset="0"/>
                      </a:defRPr>
                    </a:pPr>
                    <a:r>
                      <a:rPr lang="en-US" altLang="en-US" sz="1800" b="0" dirty="0" smtClean="0">
                        <a:solidFill>
                          <a:schemeClr val="tx1"/>
                        </a:solidFill>
                      </a:rPr>
                      <a:t>180</a:t>
                    </a:r>
                    <a:endParaRPr lang="en-US" altLang="en-US" sz="1800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EE-4C3C-93DD-C2A492526F2D}"/>
                </c:ext>
              </c:extLst>
            </c:dLbl>
            <c:dLbl>
              <c:idx val="15"/>
              <c:layout>
                <c:manualLayout>
                  <c:x val="0.10085293596546833"/>
                  <c:y val="-0.3521431551152206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2800" b="1" dirty="0" smtClean="0">
                        <a:solidFill>
                          <a:srgbClr val="00B050"/>
                        </a:solidFill>
                      </a:rPr>
                      <a:t>230</a:t>
                    </a:r>
                    <a:endParaRPr lang="en-US" altLang="en-US" sz="2800" b="1" dirty="0">
                      <a:solidFill>
                        <a:srgbClr val="00B05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B8-4F73-9469-168FB98B17CF}"/>
                </c:ext>
              </c:extLst>
            </c:dLbl>
            <c:dLbl>
              <c:idx val="16"/>
              <c:layout>
                <c:manualLayout>
                  <c:x val="-4.9063590469687397E-2"/>
                  <c:y val="-0.4176056647199731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250</a:t>
                    </a:r>
                    <a:endParaRPr lang="en-US" alt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A8-4A45-9AB9-2F0FCA57E653}"/>
                </c:ext>
              </c:extLst>
            </c:dLbl>
            <c:dLbl>
              <c:idx val="17"/>
              <c:layout>
                <c:manualLayout>
                  <c:x val="-5.0426467982734063E-2"/>
                  <c:y val="-0.367944450537057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A8-4A45-9AB9-2F0FCA57E6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latin typeface="Calibri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49</c:v>
                </c:pt>
                <c:pt idx="1">
                  <c:v>55</c:v>
                </c:pt>
                <c:pt idx="2">
                  <c:v>58</c:v>
                </c:pt>
                <c:pt idx="3">
                  <c:v>55</c:v>
                </c:pt>
                <c:pt idx="4">
                  <c:v>60</c:v>
                </c:pt>
                <c:pt idx="5">
                  <c:v>65</c:v>
                </c:pt>
                <c:pt idx="6">
                  <c:v>66</c:v>
                </c:pt>
                <c:pt idx="7">
                  <c:v>72</c:v>
                </c:pt>
                <c:pt idx="8">
                  <c:v>80</c:v>
                </c:pt>
                <c:pt idx="9">
                  <c:v>124</c:v>
                </c:pt>
                <c:pt idx="10">
                  <c:v>150</c:v>
                </c:pt>
                <c:pt idx="11">
                  <c:v>160</c:v>
                </c:pt>
                <c:pt idx="12">
                  <c:v>160</c:v>
                </c:pt>
                <c:pt idx="13">
                  <c:v>160</c:v>
                </c:pt>
                <c:pt idx="14">
                  <c:v>180</c:v>
                </c:pt>
                <c:pt idx="15">
                  <c:v>250</c:v>
                </c:pt>
                <c:pt idx="16">
                  <c:v>230</c:v>
                </c:pt>
                <c:pt idx="17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DA5-4034-A2EE-7DB2793A2E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invertIfNegative val="0"/>
          <c:cat>
            <c:numRef>
              <c:f>Sheet1!$A$2:$A$19</c:f>
              <c:numCache>
                <c:formatCode>General</c:formatCode>
                <c:ptCount val="1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</c:numCache>
            </c:numRef>
          </c:val>
          <c:extLst>
            <c:ext xmlns:c16="http://schemas.microsoft.com/office/drawing/2014/chart" uri="{C3380CC4-5D6E-409C-BE32-E72D297353CC}">
              <c16:uniqueId val="{0000000F-9DA5-4034-A2EE-7DB2793A2E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457536"/>
        <c:axId val="167459072"/>
        <c:axId val="0"/>
      </c:bar3DChart>
      <c:catAx>
        <c:axId val="16745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Calibri" pitchFamily="34" charset="0"/>
              </a:defRPr>
            </a:pPr>
            <a:endParaRPr lang="zh-CN"/>
          </a:p>
        </c:txPr>
        <c:crossAx val="167459072"/>
        <c:crosses val="autoZero"/>
        <c:auto val="1"/>
        <c:lblAlgn val="ctr"/>
        <c:lblOffset val="100"/>
        <c:noMultiLvlLbl val="0"/>
      </c:catAx>
      <c:valAx>
        <c:axId val="16745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Calibri" pitchFamily="34" charset="0"/>
              </a:defRPr>
            </a:pPr>
            <a:endParaRPr lang="zh-CN"/>
          </a:p>
        </c:txPr>
        <c:crossAx val="167457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3498587278316E-3"/>
          <c:y val="1.3929659242511895E-2"/>
          <c:w val="0.91517658883842756"/>
          <c:h val="0.9735737585341437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百分比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rgbClr val="FFC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0-FF18-4925-A7DF-AE585EB6D57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FF18-4925-A7DF-AE585EB6D57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1-FF18-4925-A7DF-AE585EB6D57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2-FF18-4925-A7DF-AE585EB6D57B}"/>
              </c:ext>
            </c:extLst>
          </c:dPt>
          <c:dLbls>
            <c:dLbl>
              <c:idx val="0"/>
              <c:layout>
                <c:manualLayout>
                  <c:x val="-0.19490280285331493"/>
                  <c:y val="9.1821791661867325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/>
                      <a:t>Asi</a:t>
                    </a:r>
                    <a:r>
                      <a:rPr lang="en-US" altLang="zh-CN" dirty="0"/>
                      <a:t>a</a:t>
                    </a:r>
                    <a:r>
                      <a:rPr lang="en-US" altLang="zh-CN" baseline="0" dirty="0"/>
                      <a:t> </a:t>
                    </a:r>
                    <a:r>
                      <a:rPr lang="zh-CN" altLang="en-US" baseline="0" dirty="0"/>
                      <a:t>亚洲</a:t>
                    </a:r>
                    <a:r>
                      <a:rPr lang="zh-CN" altLang="en-US" dirty="0"/>
                      <a:t>
</a:t>
                    </a:r>
                    <a:r>
                      <a:rPr lang="en-US" altLang="zh-CN" dirty="0"/>
                      <a:t>35%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18-4925-A7DF-AE585EB6D57B}"/>
                </c:ext>
              </c:extLst>
            </c:dLbl>
            <c:dLbl>
              <c:idx val="1"/>
              <c:layout>
                <c:manualLayout>
                  <c:x val="-0.1247766203122119"/>
                  <c:y val="-8.6230623268446202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/>
                      <a:t>Europe</a:t>
                    </a:r>
                    <a:r>
                      <a:rPr lang="ja-JP" altLang="en-US" dirty="0"/>
                      <a:t>　</a:t>
                    </a:r>
                    <a:r>
                      <a:rPr lang="en-US" altLang="ja-JP" dirty="0"/>
                      <a:t>  </a:t>
                    </a:r>
                    <a:r>
                      <a:rPr lang="ja-JP" altLang="en-US" dirty="0"/>
                      <a:t>　</a:t>
                    </a:r>
                    <a:r>
                      <a:rPr lang="zh-CN" altLang="en-US" dirty="0"/>
                      <a:t>欧洲
</a:t>
                    </a:r>
                    <a:r>
                      <a:rPr lang="en-US" altLang="zh-CN" dirty="0"/>
                      <a:t>15%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18-4925-A7DF-AE585EB6D57B}"/>
                </c:ext>
              </c:extLst>
            </c:dLbl>
            <c:dLbl>
              <c:idx val="2"/>
              <c:layout>
                <c:manualLayout>
                  <c:x val="0.16447574689320876"/>
                  <c:y val="-0.1928415973034743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/>
                      <a:t>America</a:t>
                    </a:r>
                    <a:r>
                      <a:rPr lang="ja-JP" altLang="en-US" dirty="0"/>
                      <a:t>　　　</a:t>
                    </a:r>
                    <a:r>
                      <a:rPr lang="zh-CN" altLang="en-US" dirty="0"/>
                      <a:t>美洲
</a:t>
                    </a:r>
                    <a:r>
                      <a:rPr lang="en-US" altLang="zh-CN" dirty="0"/>
                      <a:t>25%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18-4925-A7DF-AE585EB6D57B}"/>
                </c:ext>
              </c:extLst>
            </c:dLbl>
            <c:dLbl>
              <c:idx val="3"/>
              <c:layout>
                <c:manualLayout>
                  <c:x val="0.18053537520356303"/>
                  <c:y val="0.19537250004546747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/>
                      <a:t>Domestic</a:t>
                    </a:r>
                    <a:r>
                      <a:rPr lang="zh-CN" altLang="en-US" dirty="0"/>
                      <a:t>国内
</a:t>
                    </a:r>
                    <a:r>
                      <a:rPr lang="en-US" altLang="zh-CN" dirty="0"/>
                      <a:t>25%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18-4925-A7DF-AE585EB6D5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Asia亚洲</c:v>
                </c:pt>
                <c:pt idx="1">
                  <c:v>Europe欧洲</c:v>
                </c:pt>
                <c:pt idx="2">
                  <c:v>America美洲</c:v>
                </c:pt>
                <c:pt idx="3">
                  <c:v>Domestic大陆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15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F18-4925-A7DF-AE585EB6D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17989850707999E-2"/>
          <c:y val="4.2885789794125127E-2"/>
          <c:w val="0.87806836173141956"/>
          <c:h val="0.909587499277931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w="88900" h="88900"/>
            </a:sp3d>
          </c:spPr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0-8D64-4760-AF4D-15A52002C9D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1-8D64-4760-AF4D-15A52002C9D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2-8D64-4760-AF4D-15A52002C9D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3-8D64-4760-AF4D-15A52002C9D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4-8D64-4760-AF4D-15A52002C9D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88900" h="88900"/>
              </a:sp3d>
            </c:spPr>
            <c:extLst>
              <c:ext xmlns:c16="http://schemas.microsoft.com/office/drawing/2014/chart" uri="{C3380CC4-5D6E-409C-BE32-E72D297353CC}">
                <c16:uniqueId val="{00000005-8D64-4760-AF4D-15A52002C9D1}"/>
              </c:ext>
            </c:extLst>
          </c:dPt>
          <c:dLbls>
            <c:dLbl>
              <c:idx val="0"/>
              <c:layout>
                <c:manualLayout>
                  <c:x val="-9.786388461385033E-2"/>
                  <c:y val="0.144785272982941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64-4760-AF4D-15A52002C9D1}"/>
                </c:ext>
              </c:extLst>
            </c:dLbl>
            <c:dLbl>
              <c:idx val="1"/>
              <c:layout>
                <c:manualLayout>
                  <c:x val="-0.18182817099434623"/>
                  <c:y val="-2.13267102982611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64-4760-AF4D-15A52002C9D1}"/>
                </c:ext>
              </c:extLst>
            </c:dLbl>
            <c:dLbl>
              <c:idx val="2"/>
              <c:layout>
                <c:manualLayout>
                  <c:x val="9.583986956982922E-2"/>
                  <c:y val="-0.224070047328084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64-4760-AF4D-15A52002C9D1}"/>
                </c:ext>
              </c:extLst>
            </c:dLbl>
            <c:dLbl>
              <c:idx val="3"/>
              <c:layout>
                <c:manualLayout>
                  <c:x val="0.12337804774932658"/>
                  <c:y val="0.1708443719000440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64-4760-AF4D-15A52002C9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Auto Parts
汽車部件</c:v>
                </c:pt>
                <c:pt idx="1">
                  <c:v>Servo Motor
伺服馬達</c:v>
                </c:pt>
                <c:pt idx="2">
                  <c:v>Power Tools              電動工具</c:v>
                </c:pt>
                <c:pt idx="3">
                  <c:v>Telecom Part
通訊部件</c:v>
                </c:pt>
                <c:pt idx="4">
                  <c:v>Platform Robo
平台機器人</c:v>
                </c:pt>
                <c:pt idx="5">
                  <c:v>Others其他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</c:v>
                </c:pt>
                <c:pt idx="1">
                  <c:v>20</c:v>
                </c:pt>
                <c:pt idx="2">
                  <c:v>45</c:v>
                </c:pt>
                <c:pt idx="3">
                  <c:v>12</c:v>
                </c:pt>
                <c:pt idx="4">
                  <c:v>2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64-4760-AF4D-15A52002C9D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0.71141</cdr:x>
      <cdr:y>0.04879</cdr:y>
    </cdr:from>
    <cdr:to>
      <cdr:x>0.91515</cdr:x>
      <cdr:y>0.12506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F276549-51E5-4527-8AE6-21659DE571C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64655" y="245720"/>
          <a:ext cx="1536371" cy="38407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0.02689</cdr:x>
      <cdr:y>0.16479</cdr:y>
    </cdr:from>
    <cdr:to>
      <cdr:x>0.22844</cdr:x>
      <cdr:y>0.24486</cdr:y>
    </cdr:to>
    <cdr:pic>
      <cdr:nvPicPr>
        <cdr:cNvPr id="3" name="图片 2">
          <a:extLst xmlns:a="http://schemas.openxmlformats.org/drawingml/2006/main">
            <a:ext uri="{FF2B5EF4-FFF2-40B4-BE49-F238E27FC236}">
              <a16:creationId xmlns:a16="http://schemas.microsoft.com/office/drawing/2014/main" id="{4777D5F8-2F2F-42AB-A07A-06B770F2165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screen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97521" y="785044"/>
          <a:ext cx="1480246" cy="3814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5" y="3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CD4C438-B8A6-4889-A296-04C911A7E331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1109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41A6AD3-9F81-43DA-B8F7-6F01F5008D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87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6AD3-9F81-43DA-B8F7-6F01F5008DF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377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6AD3-9F81-43DA-B8F7-6F01F5008DF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3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6AD3-9F81-43DA-B8F7-6F01F5008DF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72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A6AD3-9F81-43DA-B8F7-6F01F5008DF5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7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73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1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60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929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DB143F2-8633-41D3-ADF7-E94736AB4659}"/>
              </a:ext>
            </a:extLst>
          </p:cNvPr>
          <p:cNvSpPr txBox="1">
            <a:spLocks/>
          </p:cNvSpPr>
          <p:nvPr userDrawn="1"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algn="ctr" defTabSz="100806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Unique Aluminum Alloy Die-casting Solution Since 1989 </a:t>
            </a:r>
            <a:r>
              <a:rPr kumimoji="0" lang="zh-TW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專業鋁合金壓鑄</a:t>
            </a:r>
            <a:endParaRPr kumimoji="0"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70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31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23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19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92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33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13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BA153-4141-40F2-97F7-463EC29007D4}" type="datetimeFigureOut">
              <a:rPr lang="zh-CN" altLang="en-US" smtClean="0"/>
              <a:pPr/>
              <a:t>2023/4/27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18BE5-FCD5-4C1F-817C-47CAAA1DB1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94603F-3E3B-4907-91FA-F9D662CFD3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1" y="60281"/>
            <a:ext cx="2040031" cy="511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337134-B3BD-4496-BC99-47BCAF7B6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8751" y="136779"/>
            <a:ext cx="2105150" cy="43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2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6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22.jpeg"/><Relationship Id="rId2" Type="http://schemas.openxmlformats.org/officeDocument/2006/relationships/chart" Target="../charts/chart3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3.wdp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chart" Target="../charts/chart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0"/>
          <p:cNvSpPr txBox="1">
            <a:spLocks noChangeArrowheads="1"/>
          </p:cNvSpPr>
          <p:nvPr/>
        </p:nvSpPr>
        <p:spPr bwMode="auto">
          <a:xfrm>
            <a:off x="2" y="142854"/>
            <a:ext cx="900112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71550"/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SHUN KING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" y="908720"/>
            <a:ext cx="90011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71550"/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順景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園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精密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鑄造（深圳）有限公司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 descr="1623304639(2)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908000"/>
            <a:ext cx="9018751" cy="495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1670" y="2050081"/>
            <a:ext cx="4643470" cy="3787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/>
            <a:r>
              <a:rPr lang="en-US" altLang="zh-CN" b="1" i="1" dirty="0">
                <a:latin typeface="Times New Roman" pitchFamily="18" charset="0"/>
              </a:rPr>
              <a:t>Casting The Future With Technovation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71604" y="2407271"/>
            <a:ext cx="5276863" cy="3787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/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順科技之勢 鑄未來之景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134218"/>
              </p:ext>
            </p:extLst>
          </p:nvPr>
        </p:nvGraphicFramePr>
        <p:xfrm>
          <a:off x="612064" y="1684584"/>
          <a:ext cx="7344313" cy="4763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62030" y="673532"/>
            <a:ext cx="51582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Product Category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產品種類</a:t>
            </a:r>
          </a:p>
        </p:txBody>
      </p:sp>
      <p:pic>
        <p:nvPicPr>
          <p:cNvPr id="6" name="Picture 1055" descr="logo HYT">
            <a:extLst>
              <a:ext uri="{FF2B5EF4-FFF2-40B4-BE49-F238E27FC236}">
                <a16:creationId xmlns:a16="http://schemas.microsoft.com/office/drawing/2014/main" id="{3CE23FC9-2836-4233-B63D-DE724BF3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6081" y="2855902"/>
            <a:ext cx="940648" cy="380568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91FD51-B574-4687-81ED-C1CD1C467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99" y="3383268"/>
            <a:ext cx="792164" cy="198041"/>
          </a:xfrm>
          <a:prstGeom prst="rect">
            <a:avLst/>
          </a:prstGeom>
        </p:spPr>
      </p:pic>
      <p:pic>
        <p:nvPicPr>
          <p:cNvPr id="8" name="Picture 58" descr="SSM">
            <a:extLst>
              <a:ext uri="{FF2B5EF4-FFF2-40B4-BE49-F238E27FC236}">
                <a16:creationId xmlns:a16="http://schemas.microsoft.com/office/drawing/2014/main" id="{1E00DA88-19C5-4DCB-9B86-58DAD70E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34220" y="1525929"/>
            <a:ext cx="792164" cy="269133"/>
          </a:xfrm>
          <a:prstGeom prst="rect">
            <a:avLst/>
          </a:prstGeom>
          <a:noFill/>
        </p:spPr>
      </p:pic>
      <p:pic>
        <p:nvPicPr>
          <p:cNvPr id="9" name="Picture 1053" descr="logo_panasonic">
            <a:extLst>
              <a:ext uri="{FF2B5EF4-FFF2-40B4-BE49-F238E27FC236}">
                <a16:creationId xmlns:a16="http://schemas.microsoft.com/office/drawing/2014/main" id="{5BF020E8-5EEB-40C6-B083-471F220EA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/>
          <a:srcRect b="42562"/>
          <a:stretch/>
        </p:blipFill>
        <p:spPr bwMode="auto">
          <a:xfrm>
            <a:off x="4782590" y="1507538"/>
            <a:ext cx="1504397" cy="288032"/>
          </a:xfrm>
          <a:prstGeom prst="rect">
            <a:avLst/>
          </a:prstGeom>
          <a:noFill/>
        </p:spPr>
      </p:pic>
      <p:pic>
        <p:nvPicPr>
          <p:cNvPr id="10" name="Picture 1059">
            <a:extLst>
              <a:ext uri="{FF2B5EF4-FFF2-40B4-BE49-F238E27FC236}">
                <a16:creationId xmlns:a16="http://schemas.microsoft.com/office/drawing/2014/main" id="{06C16C1C-64A4-411B-A1AE-C64D87C3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58016" y="3714752"/>
            <a:ext cx="1767694" cy="4742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6B8A8AE-09D2-4A48-B222-E9A57220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786578" y="4357694"/>
            <a:ext cx="1559898" cy="58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EE223B-72BA-4D92-9CA1-188055C6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43001" y="4707828"/>
            <a:ext cx="1340314" cy="61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F0EA6-ECF1-4C78-8C5B-53803951B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099" y="1669399"/>
            <a:ext cx="792164" cy="2362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D581C1-870D-45CC-9068-3C5EF1CEF95C}"/>
              </a:ext>
            </a:extLst>
          </p:cNvPr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447279" y="2293636"/>
            <a:ext cx="1016368" cy="4771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9009C9-EC8C-4F9B-BFE1-CC3763817DA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25929"/>
            <a:ext cx="1005842" cy="2468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37ECEE-92E0-4F3C-8619-A373835F8AD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49" y="5630832"/>
            <a:ext cx="1049532" cy="3580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9046210-E177-4B8D-87ED-5B7FA67DB12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21" y="6076104"/>
            <a:ext cx="896323" cy="21672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B59F040-77C3-422E-94C6-20C5DF6EFAE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84" y="6248287"/>
            <a:ext cx="584902" cy="2770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CDAE919-861A-4274-9E7A-F423557BD6D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4" y="1690076"/>
            <a:ext cx="1151625" cy="442780"/>
          </a:xfrm>
          <a:prstGeom prst="rect">
            <a:avLst/>
          </a:prstGeom>
        </p:spPr>
      </p:pic>
      <p:pic>
        <p:nvPicPr>
          <p:cNvPr id="23" name="图片 22" descr="timg[2].jpg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6643702" y="5143512"/>
            <a:ext cx="887140" cy="2333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6A71AD2-A91E-452D-9800-53480CFD7A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31" y="1813884"/>
            <a:ext cx="1752690" cy="5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214414" y="1412776"/>
            <a:ext cx="6715173" cy="15791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Tool Making</a:t>
            </a:r>
          </a:p>
          <a:p>
            <a:pPr algn="ctr" defTabSz="1008063" eaLnBrk="0" hangingPunct="0"/>
            <a:r>
              <a:rPr lang="zh-CN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模具製作</a:t>
            </a:r>
            <a:endParaRPr lang="en-US" altLang="zh-CN" sz="4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827586" y="3753226"/>
            <a:ext cx="7488831" cy="13944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0803" tIns="50402" rIns="100803" bIns="50402" anchor="ctr">
            <a:spAutoFit/>
          </a:bodyPr>
          <a:lstStyle/>
          <a:p>
            <a:pPr algn="ctr" defTabSz="1008063" eaLnBrk="0" hangingPunct="0"/>
            <a:r>
              <a:rPr lang="en-US" altLang="zh-CN" sz="2800" b="1" i="1" dirty="0">
                <a:solidFill>
                  <a:srgbClr val="0033CC"/>
                </a:solidFill>
                <a:latin typeface="Times New Roman" pitchFamily="18" charset="0"/>
              </a:rPr>
              <a:t>Unique Tool  Design is Our  Core Competence</a:t>
            </a:r>
          </a:p>
          <a:p>
            <a:pPr algn="ctr" defTabSz="1008063" eaLnBrk="0" hangingPunct="0"/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獨特的模具設計是我們的核心競爭力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008063" eaLnBrk="0" hangingPunct="0"/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29052" y="5561030"/>
            <a:ext cx="6953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803" tIns="50402" rIns="100803" bIns="50402" anchor="b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zh-CN" altLang="en-US" sz="2600">
              <a:solidFill>
                <a:srgbClr val="996633"/>
              </a:solidFill>
              <a:ea typeface="華康儷粗黑" pitchFamily="49" charset="-12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03650" y="476674"/>
            <a:ext cx="6696075" cy="9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00803" tIns="50402" rIns="100803" bIns="50402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Experienced Tool making team</a:t>
            </a:r>
          </a:p>
          <a:p>
            <a:pPr algn="ctr" defTabSz="1008063" eaLnBrk="0" hangingPunct="0">
              <a:spcBef>
                <a:spcPct val="0"/>
              </a:spcBef>
            </a:pP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經驗豐富的技術團隊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3826133"/>
            <a:ext cx="4814994" cy="26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marL="285750" indent="-285750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30 years working experience in machining and die casting tool design</a:t>
            </a: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TW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年模具設計及製作經驗</a:t>
            </a:r>
            <a:endParaRPr lang="zh-TW" altLang="zh-CN" sz="14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Chairman of Hong Kong Foundry Association</a:t>
            </a: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zh-TW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香港鑄造協會</a:t>
            </a:r>
            <a:r>
              <a:rPr lang="zh-CN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會長</a:t>
            </a:r>
          </a:p>
          <a:p>
            <a:pPr marL="285750" indent="-285750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Academician of The Professional Validation Council of Hong Kong Industry.</a:t>
            </a: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zh-TW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香港工業評審局院士</a:t>
            </a:r>
            <a:r>
              <a:rPr lang="ja-JP" altLang="en-US" sz="1400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endParaRPr lang="zh-TW" altLang="zh-CN" sz="1400" dirty="0">
              <a:solidFill>
                <a:srgbClr val="FF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Director of China Foundry Association</a:t>
            </a: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中国铸造协会 理事</a:t>
            </a:r>
            <a:endParaRPr lang="en-US" altLang="zh-CN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Executive Vice Chairman of HK SME </a:t>
            </a:r>
          </a:p>
          <a:p>
            <a:pPr marL="285750" indent="-285750" algn="just" defTabSz="1008063">
              <a:buFont typeface="Wingdings" panose="05000000000000000000" pitchFamily="2" charset="2"/>
              <a:buChar char="Ø"/>
            </a:pPr>
            <a:r>
              <a:rPr lang="zh-TW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</a:t>
            </a:r>
            <a:r>
              <a:rPr lang="zh-CN" altLang="en-US" sz="14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中小企經貿促進會常務副會長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68759" y="1621426"/>
            <a:ext cx="4639745" cy="22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marL="268288" indent="-268288" defTabSz="1008063">
              <a:buFontTx/>
              <a:buChar char="-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Expert of Al alloy Die-casting</a:t>
            </a:r>
          </a:p>
          <a:p>
            <a:pPr marL="268288" indent="-268288" defTabSz="1008063">
              <a:buFontTx/>
              <a:buChar char="-"/>
            </a:pPr>
            <a:r>
              <a:rPr lang="zh-CN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鋁合金壓鑄產品</a:t>
            </a:r>
          </a:p>
          <a:p>
            <a:pPr marL="268288" indent="-268288" defTabSz="1008063">
              <a:buFontTx/>
              <a:buChar char="-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8 project engineers</a:t>
            </a:r>
          </a:p>
          <a:p>
            <a:pPr marL="268288" indent="-268288" algn="just" defTabSz="1008063">
              <a:buFont typeface="Times New Roman" pitchFamily="18" charset="0"/>
              <a:buChar char="-"/>
            </a:pPr>
            <a:r>
              <a:rPr lang="ja-JP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８位</a:t>
            </a:r>
            <a:r>
              <a:rPr lang="zh-CN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專案工程師</a:t>
            </a:r>
            <a:endParaRPr lang="zh-TW" altLang="zh-CN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8288" indent="-268288" algn="just" defTabSz="1008063">
              <a:buFont typeface="Times New Roman" pitchFamily="18" charset="0"/>
              <a:buChar char="-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5 tooling designers</a:t>
            </a:r>
          </a:p>
          <a:p>
            <a:pPr marL="268288" indent="-268288" algn="just" defTabSz="1008063">
              <a:buFont typeface="Times New Roman" pitchFamily="18" charset="0"/>
              <a:buChar char="-"/>
            </a:pPr>
            <a:r>
              <a:rPr lang="en-US" altLang="zh-TW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TW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位</a:t>
            </a:r>
            <a:r>
              <a:rPr lang="zh-CN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模具設計工程師</a:t>
            </a:r>
            <a:endParaRPr lang="zh-TW" altLang="zh-CN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8288" indent="-268288" algn="just" defTabSz="1008063">
              <a:buFont typeface="Times New Roman" pitchFamily="18" charset="0"/>
              <a:buChar char="-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 tooling making masters with more than 10 years working experience.</a:t>
            </a:r>
          </a:p>
          <a:p>
            <a:pPr marL="268288" indent="-268288" algn="just" defTabSz="1008063">
              <a:buFont typeface="Times New Roman" pitchFamily="18" charset="0"/>
              <a:buChar char="-"/>
            </a:pPr>
            <a:r>
              <a:rPr lang="ja-JP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１０位</a:t>
            </a:r>
            <a:r>
              <a:rPr lang="zh-CN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專業模具製作師傅，擁有</a:t>
            </a:r>
            <a:r>
              <a:rPr lang="en-US" altLang="zh-CN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年的製作經驗</a:t>
            </a:r>
            <a:r>
              <a:rPr lang="en-US" altLang="zh-CN" sz="14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.</a:t>
            </a:r>
            <a:endParaRPr lang="ja-JP" altLang="en-US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68288" indent="-268288" defTabSz="1008063">
              <a:buFontTx/>
              <a:buChar char="-"/>
            </a:pPr>
            <a:endParaRPr lang="zh-CN" altLang="en-US" sz="1400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67744" y="2905780"/>
            <a:ext cx="19288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971550"/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Mr. Tsoi Tsz Fong</a:t>
            </a:r>
          </a:p>
          <a:p>
            <a:pPr defTabSz="971550"/>
            <a:r>
              <a:rPr lang="zh-TW" altLang="en-US" sz="1400" b="1" dirty="0">
                <a:latin typeface="微软雅黑" pitchFamily="34" charset="-122"/>
                <a:ea typeface="微软雅黑" pitchFamily="34" charset="-122"/>
              </a:rPr>
              <a:t>董事長：蔡子芳先生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2" descr="照片 05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048" y="3883254"/>
            <a:ext cx="3748124" cy="2422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20731E-1797-4A0B-9046-E7436E538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4" y="665239"/>
            <a:ext cx="1906143" cy="285921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70528" y="1331719"/>
            <a:ext cx="2846690" cy="65578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0803" tIns="50402" rIns="100803" bIns="50402" anchor="ctr">
            <a:spAutoFit/>
          </a:bodyPr>
          <a:lstStyle/>
          <a:p>
            <a:pPr defTabSz="1008063" eaLnBrk="0" hangingPunct="0">
              <a:defRPr/>
            </a:pPr>
            <a:r>
              <a:rPr lang="en-US" altLang="zh-CN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Big &amp; Heavy Heat sink</a:t>
            </a:r>
          </a:p>
          <a:p>
            <a:pPr defTabSz="1008063" eaLnBrk="0" hangingPunct="0">
              <a:defRPr/>
            </a:pPr>
            <a:r>
              <a:rPr lang="zh-CN" altLang="en-US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超大型射燈散熱器</a:t>
            </a:r>
            <a:r>
              <a:rPr lang="en-US" altLang="zh-CN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 </a:t>
            </a:r>
            <a:endParaRPr lang="zh-CN" altLang="en-US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3" b="100000" l="1905" r="9841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6903" y="4021960"/>
            <a:ext cx="2561313" cy="22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55" l="616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57884" y="1391750"/>
            <a:ext cx="2500330" cy="24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908438"/>
              </p:ext>
            </p:extLst>
          </p:nvPr>
        </p:nvGraphicFramePr>
        <p:xfrm>
          <a:off x="257032" y="2057868"/>
          <a:ext cx="3643338" cy="88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649"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Weight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Diameter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Height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743"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8.95kg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360mm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tc>
                  <a:txBody>
                    <a:bodyPr/>
                    <a:lstStyle/>
                    <a:p>
                      <a:r>
                        <a:rPr lang="en-US" altLang="zh-CN" sz="1700" dirty="0">
                          <a:latin typeface="微软雅黑" pitchFamily="34" charset="-122"/>
                          <a:ea typeface="微软雅黑" pitchFamily="34" charset="-122"/>
                        </a:rPr>
                        <a:t>148mm</a:t>
                      </a:r>
                      <a:endParaRPr lang="zh-CN" altLang="en-US" sz="17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86980" marR="86980" marT="43490" marB="434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Picture 2" descr="\\192.168.0.249\营销部\待整理的历史资料\产品图片\IMG_690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3379271"/>
            <a:ext cx="3522692" cy="2642019"/>
          </a:xfrm>
          <a:prstGeom prst="rect">
            <a:avLst/>
          </a:prstGeom>
          <a:noFill/>
        </p:spPr>
      </p:pic>
      <p:sp>
        <p:nvSpPr>
          <p:cNvPr id="8" name="Rectangle 70">
            <a:extLst>
              <a:ext uri="{FF2B5EF4-FFF2-40B4-BE49-F238E27FC236}">
                <a16:creationId xmlns:a16="http://schemas.microsoft.com/office/drawing/2014/main" id="{6460B026-41F4-4B2F-BA46-1D1361CE4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97" y="593231"/>
            <a:ext cx="8822631" cy="9635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Unique Tool Structure Design</a:t>
            </a:r>
          </a:p>
          <a:p>
            <a:pPr algn="ctr" defTabSz="1008063" eaLnBrk="0" hangingPunct="0">
              <a:spcBef>
                <a:spcPct val="0"/>
              </a:spcBef>
            </a:pP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獨特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的模具設計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0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55815"/>
              </p:ext>
            </p:extLst>
          </p:nvPr>
        </p:nvGraphicFramePr>
        <p:xfrm>
          <a:off x="141859" y="1729720"/>
          <a:ext cx="8822631" cy="313944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{BC89EF96-8CEA-46FF-86C4-4CE0E7609802}</a:tableStyleId>
              </a:tblPr>
              <a:tblGrid>
                <a:gridCol w="3504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958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BRAND</a:t>
                      </a:r>
                      <a:r>
                        <a:rPr lang="ja-JP" altLang="en-US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設備名</a:t>
                      </a:r>
                      <a:endParaRPr lang="en-US" altLang="zh-CN" sz="1800" b="1" kern="1200" dirty="0">
                        <a:solidFill>
                          <a:srgbClr val="FF66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QTY</a:t>
                      </a:r>
                      <a:r>
                        <a:rPr lang="ja-JP" altLang="en-US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台数</a:t>
                      </a:r>
                      <a:endParaRPr lang="en-US" altLang="zh-CN" sz="1800" b="1" kern="1200" dirty="0">
                        <a:solidFill>
                          <a:srgbClr val="FF66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ORIGIN</a:t>
                      </a:r>
                      <a:r>
                        <a:rPr lang="ja-JP" altLang="en-US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産地</a:t>
                      </a:r>
                      <a:endParaRPr lang="en-US" altLang="zh-CN" sz="1800" b="1" kern="1200" dirty="0">
                        <a:solidFill>
                          <a:srgbClr val="FF66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EDM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Taiwan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Heavy CNC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Taiwan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Tooling Test Press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1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ChinaChina</a:t>
                      </a:r>
                      <a:endParaRPr kumimoji="1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Milling Machine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Taiwan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Lathe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Korea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Grinding Machine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Taiwan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455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Parting machine</a:t>
                      </a:r>
                      <a:endParaRPr kumimoji="1" lang="en-US" altLang="zh-CN" sz="2000" u="none" strike="noStrike" kern="1200" cap="none" normalizeH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sets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China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137397" y="593231"/>
            <a:ext cx="8822631" cy="9635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Tool Making Equipment  </a:t>
            </a:r>
          </a:p>
          <a:p>
            <a:pPr algn="ctr"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模具製作設備</a:t>
            </a:r>
          </a:p>
        </p:txBody>
      </p:sp>
      <p:sp>
        <p:nvSpPr>
          <p:cNvPr id="6" name="矩形: 圆角 5" descr="C:\Users\lenovo\Desktop\KGS-84AHD.jpg"/>
          <p:cNvSpPr/>
          <p:nvPr/>
        </p:nvSpPr>
        <p:spPr>
          <a:xfrm>
            <a:off x="160048" y="5157192"/>
            <a:ext cx="2031571" cy="1152128"/>
          </a:xfrm>
          <a:prstGeom prst="roundRect">
            <a:avLst/>
          </a:prstGeom>
          <a:blipFill>
            <a:blip r:embed="rId3" cstate="screen"/>
            <a:srcRect/>
            <a:stretch>
              <a:fillRect t="-4000" b="-4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矩形: 圆角 13" descr="工模车间"/>
          <p:cNvSpPr/>
          <p:nvPr/>
        </p:nvSpPr>
        <p:spPr>
          <a:xfrm>
            <a:off x="4681780" y="5153136"/>
            <a:ext cx="2031571" cy="1152128"/>
          </a:xfrm>
          <a:prstGeom prst="roundRect">
            <a:avLst/>
          </a:prstGeom>
          <a:blipFill>
            <a:blip r:embed="rId4" cstate="screen"/>
            <a:srcRect/>
            <a:stretch>
              <a:fillRect t="-4000" b="-4000"/>
            </a:stretch>
          </a:blip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矩形: 圆角 15"/>
          <p:cNvSpPr/>
          <p:nvPr/>
        </p:nvSpPr>
        <p:spPr>
          <a:xfrm>
            <a:off x="6928457" y="5153136"/>
            <a:ext cx="2031571" cy="1152128"/>
          </a:xfrm>
          <a:prstGeom prst="roundRect">
            <a:avLst/>
          </a:prstGeom>
          <a:blipFill>
            <a:blip r:embed="rId5" cstate="screen"/>
            <a:srcRect/>
            <a:stretch>
              <a:fillRect t="-2000" b="-2000"/>
            </a:stretch>
          </a:blip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CE78B83-DB60-4422-BB75-9893D4A6F9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37" y="5153136"/>
            <a:ext cx="2031571" cy="1195946"/>
          </a:xfrm>
          <a:prstGeom prst="roundRect">
            <a:avLst>
              <a:gd name="adj" fmla="val 8594"/>
            </a:avLst>
          </a:prstGeom>
          <a:blipFill>
            <a:blip r:embed="rId4" cstate="screen"/>
            <a:srcRect/>
            <a:stretch>
              <a:fillRect t="-4000" b="-4000"/>
            </a:stretch>
          </a:blip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0" y="2357430"/>
            <a:ext cx="9144000" cy="15791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Manufacturing Process 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zh-CN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製造流程</a:t>
            </a:r>
            <a:endParaRPr lang="en-US" altLang="zh-CN" sz="4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1"/>
          <p:cNvSpPr txBox="1">
            <a:spLocks noChangeArrowheads="1"/>
          </p:cNvSpPr>
          <p:nvPr/>
        </p:nvSpPr>
        <p:spPr bwMode="auto">
          <a:xfrm>
            <a:off x="285720" y="712771"/>
            <a:ext cx="1620000" cy="460756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5" name="Text Box 63"/>
          <p:cNvSpPr txBox="1">
            <a:spLocks noChangeArrowheads="1"/>
          </p:cNvSpPr>
          <p:nvPr/>
        </p:nvSpPr>
        <p:spPr bwMode="auto">
          <a:xfrm>
            <a:off x="428598" y="1709731"/>
            <a:ext cx="1152525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6" name="Text Box 64"/>
          <p:cNvSpPr txBox="1">
            <a:spLocks noChangeArrowheads="1"/>
          </p:cNvSpPr>
          <p:nvPr/>
        </p:nvSpPr>
        <p:spPr bwMode="auto">
          <a:xfrm>
            <a:off x="428596" y="3284541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428596" y="4141797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428596" y="5927747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auto">
          <a:xfrm>
            <a:off x="960407" y="2139948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AutoShape 70"/>
          <p:cNvSpPr>
            <a:spLocks noChangeArrowheads="1"/>
          </p:cNvSpPr>
          <p:nvPr/>
        </p:nvSpPr>
        <p:spPr bwMode="auto">
          <a:xfrm>
            <a:off x="952469" y="2927351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952471" y="3713169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927071" y="4570425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4" name="AutoShape 73"/>
          <p:cNvSpPr>
            <a:spLocks noChangeArrowheads="1"/>
          </p:cNvSpPr>
          <p:nvPr/>
        </p:nvSpPr>
        <p:spPr bwMode="auto">
          <a:xfrm>
            <a:off x="927071" y="5499119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Text Box 74"/>
          <p:cNvSpPr txBox="1">
            <a:spLocks noChangeArrowheads="1"/>
          </p:cNvSpPr>
          <p:nvPr/>
        </p:nvSpPr>
        <p:spPr bwMode="auto">
          <a:xfrm>
            <a:off x="428596" y="2533655"/>
            <a:ext cx="1152000" cy="3222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16" name="Text Box 77"/>
          <p:cNvSpPr txBox="1">
            <a:spLocks noChangeArrowheads="1"/>
          </p:cNvSpPr>
          <p:nvPr/>
        </p:nvSpPr>
        <p:spPr bwMode="auto">
          <a:xfrm>
            <a:off x="3917864" y="6163345"/>
            <a:ext cx="2928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鋳壓</a:t>
            </a:r>
            <a:endParaRPr lang="zh-CN" altLang="en-US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8596" y="4927615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23" name="AutoShape 69"/>
          <p:cNvSpPr>
            <a:spLocks noChangeArrowheads="1"/>
          </p:cNvSpPr>
          <p:nvPr/>
        </p:nvSpPr>
        <p:spPr bwMode="auto">
          <a:xfrm>
            <a:off x="960407" y="1285862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pic>
        <p:nvPicPr>
          <p:cNvPr id="17" name="图片 16" descr="压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1285860"/>
            <a:ext cx="6331200" cy="47484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19" name="Text Box 63"/>
          <p:cNvSpPr txBox="1">
            <a:spLocks noChangeArrowheads="1"/>
          </p:cNvSpPr>
          <p:nvPr/>
        </p:nvSpPr>
        <p:spPr bwMode="auto">
          <a:xfrm>
            <a:off x="237356" y="1578123"/>
            <a:ext cx="1620000" cy="48272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De-Gating/</a:t>
            </a:r>
          </a:p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burring</a:t>
            </a:r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428596" y="3217860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21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428596" y="5861066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24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8" name="AutoShape 73"/>
          <p:cNvSpPr>
            <a:spLocks noChangeArrowheads="1"/>
          </p:cNvSpPr>
          <p:nvPr/>
        </p:nvSpPr>
        <p:spPr bwMode="auto">
          <a:xfrm>
            <a:off x="927071" y="543243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9" name="Text Box 74"/>
          <p:cNvSpPr txBox="1">
            <a:spLocks noChangeArrowheads="1"/>
          </p:cNvSpPr>
          <p:nvPr/>
        </p:nvSpPr>
        <p:spPr bwMode="auto">
          <a:xfrm>
            <a:off x="428596" y="2466974"/>
            <a:ext cx="1152000" cy="3222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28596" y="4860934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2987824" y="5970766"/>
            <a:ext cx="4680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971550"/>
            <a:r>
              <a:rPr lang="en-US" altLang="zh-CN" sz="20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De-Gating/burring</a:t>
            </a:r>
            <a:r>
              <a:rPr lang="zh-CN" altLang="en-US" sz="20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冲水口</a:t>
            </a:r>
            <a:r>
              <a:rPr lang="en-US" altLang="zh-CN" sz="20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俢搓披鋒</a:t>
            </a:r>
            <a:endParaRPr lang="zh-CN" altLang="en-US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pic>
        <p:nvPicPr>
          <p:cNvPr id="35" name="图片 34" descr="披锋_副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2840" y="1393810"/>
            <a:ext cx="3441648" cy="361936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393811"/>
            <a:ext cx="3384375" cy="361936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27889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511450" y="3267535"/>
            <a:ext cx="24205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Polishing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打磨</a:t>
            </a:r>
            <a:endParaRPr lang="en-US" altLang="zh-CN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790925" y="5819731"/>
            <a:ext cx="33575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Sand blasting</a:t>
            </a:r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拋丸噴砂</a:t>
            </a:r>
            <a:endParaRPr lang="en-US" altLang="zh-CN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80116" y="3267535"/>
            <a:ext cx="1936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Grinding</a:t>
            </a:r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研磨</a:t>
            </a:r>
            <a:endParaRPr lang="zh-CN" altLang="en-US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24" name="Text Box 63"/>
          <p:cNvSpPr txBox="1">
            <a:spLocks noChangeArrowheads="1"/>
          </p:cNvSpPr>
          <p:nvPr/>
        </p:nvSpPr>
        <p:spPr bwMode="auto">
          <a:xfrm>
            <a:off x="491042" y="1643050"/>
            <a:ext cx="1152000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25" name="Text Box 64"/>
          <p:cNvSpPr txBox="1">
            <a:spLocks noChangeArrowheads="1"/>
          </p:cNvSpPr>
          <p:nvPr/>
        </p:nvSpPr>
        <p:spPr bwMode="auto">
          <a:xfrm>
            <a:off x="428596" y="3217860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27" name="Text Box 67"/>
          <p:cNvSpPr txBox="1">
            <a:spLocks noChangeArrowheads="1"/>
          </p:cNvSpPr>
          <p:nvPr/>
        </p:nvSpPr>
        <p:spPr bwMode="auto">
          <a:xfrm>
            <a:off x="428596" y="5861066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29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33" name="AutoShape 73"/>
          <p:cNvSpPr>
            <a:spLocks noChangeArrowheads="1"/>
          </p:cNvSpPr>
          <p:nvPr/>
        </p:nvSpPr>
        <p:spPr bwMode="auto">
          <a:xfrm>
            <a:off x="927071" y="543243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Text Box 74"/>
          <p:cNvSpPr txBox="1">
            <a:spLocks noChangeArrowheads="1"/>
          </p:cNvSpPr>
          <p:nvPr/>
        </p:nvSpPr>
        <p:spPr bwMode="auto">
          <a:xfrm>
            <a:off x="357158" y="2466975"/>
            <a:ext cx="1357322" cy="377827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428596" y="4860934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36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pic>
        <p:nvPicPr>
          <p:cNvPr id="22" name="图片 21" descr="打磨_副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928670"/>
            <a:ext cx="3086400" cy="2314800"/>
          </a:xfrm>
          <a:prstGeom prst="rect">
            <a:avLst/>
          </a:prstGeom>
        </p:spPr>
      </p:pic>
      <p:pic>
        <p:nvPicPr>
          <p:cNvPr id="28" name="图片 27" descr="研磨_副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928670"/>
            <a:ext cx="3086400" cy="2314800"/>
          </a:xfrm>
          <a:prstGeom prst="rect">
            <a:avLst/>
          </a:prstGeom>
        </p:spPr>
      </p:pic>
      <p:pic>
        <p:nvPicPr>
          <p:cNvPr id="37" name="图片 36" descr="微信图片_2019011522255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78104" y="3712008"/>
            <a:ext cx="3060000" cy="204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785920" y="6021288"/>
            <a:ext cx="71993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Drilling, Tapping</a:t>
            </a:r>
            <a:r>
              <a:rPr lang="zh-TW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機械加工</a:t>
            </a:r>
            <a:endParaRPr lang="zh-CN" altLang="en-US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91042" y="1643050"/>
            <a:ext cx="1152000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285720" y="3217859"/>
            <a:ext cx="1428760" cy="357190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428596" y="5861066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12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927071" y="543243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Text Box 74"/>
          <p:cNvSpPr txBox="1">
            <a:spLocks noChangeArrowheads="1"/>
          </p:cNvSpPr>
          <p:nvPr/>
        </p:nvSpPr>
        <p:spPr bwMode="auto">
          <a:xfrm>
            <a:off x="491042" y="2466975"/>
            <a:ext cx="1152000" cy="3238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8596" y="4860934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19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pic>
        <p:nvPicPr>
          <p:cNvPr id="20" name="图片 19" descr="钻孔_副本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000108"/>
            <a:ext cx="6331200" cy="47484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3185" y="764704"/>
            <a:ext cx="90011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 defTabSz="971550"/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順景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園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精密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鑄造（深圳）有限公司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東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莞分公司 </a:t>
            </a:r>
            <a:endParaRPr lang="en-US" altLang="zh-TW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824" y="1285863"/>
            <a:ext cx="9001124" cy="307777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Shun King Park Precision Casting (Shen Zhen) CO.,LTD. Dong Gong Branch</a:t>
            </a:r>
            <a:endParaRPr lang="zh-CN" altLang="en-US" sz="1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794A75-433B-43E2-8237-CE948B21D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" y="1947313"/>
            <a:ext cx="9083039" cy="484246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843810" y="5733256"/>
            <a:ext cx="43685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CNC Milling Center </a:t>
            </a:r>
          </a:p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CNC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加工中心</a:t>
            </a:r>
          </a:p>
        </p:txBody>
      </p:sp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91042" y="1643050"/>
            <a:ext cx="1152000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491042" y="3217860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428596" y="5861066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12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6" name="AutoShape 73"/>
          <p:cNvSpPr>
            <a:spLocks noChangeArrowheads="1"/>
          </p:cNvSpPr>
          <p:nvPr/>
        </p:nvSpPr>
        <p:spPr bwMode="auto">
          <a:xfrm>
            <a:off x="927071" y="543243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Text Box 74"/>
          <p:cNvSpPr txBox="1">
            <a:spLocks noChangeArrowheads="1"/>
          </p:cNvSpPr>
          <p:nvPr/>
        </p:nvSpPr>
        <p:spPr bwMode="auto">
          <a:xfrm>
            <a:off x="491042" y="2466975"/>
            <a:ext cx="1152000" cy="3238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8596" y="4860934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19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6228184" y="1668556"/>
            <a:ext cx="2915816" cy="71734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/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第一工場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（深圳）</a:t>
            </a:r>
            <a:endParaRPr lang="en-US" altLang="zh-CN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008063" eaLnBrk="0" hangingPunct="0"/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Shen Zhen Company</a:t>
            </a:r>
          </a:p>
        </p:txBody>
      </p:sp>
      <p:sp>
        <p:nvSpPr>
          <p:cNvPr id="21" name="左箭头 20"/>
          <p:cNvSpPr/>
          <p:nvPr/>
        </p:nvSpPr>
        <p:spPr>
          <a:xfrm>
            <a:off x="6012160" y="1700808"/>
            <a:ext cx="360040" cy="360040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33CC"/>
              </a:solidFill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928794" y="4581128"/>
            <a:ext cx="2715214" cy="71734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/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工場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ja-JP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東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莞）</a:t>
            </a:r>
            <a:endParaRPr lang="en-US" altLang="zh-CN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1008063" eaLnBrk="0" hangingPunct="0"/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Dong guan Branch</a:t>
            </a:r>
          </a:p>
        </p:txBody>
      </p:sp>
      <p:sp>
        <p:nvSpPr>
          <p:cNvPr id="23" name="右箭头 22"/>
          <p:cNvSpPr/>
          <p:nvPr/>
        </p:nvSpPr>
        <p:spPr>
          <a:xfrm>
            <a:off x="4532244" y="4620884"/>
            <a:ext cx="360040" cy="3600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8064" y="3092678"/>
            <a:ext cx="3816424" cy="2712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/>
        </p:spPr>
      </p:pic>
      <p:pic>
        <p:nvPicPr>
          <p:cNvPr id="24" name="图片 23" descr="第一工厂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000232" y="571480"/>
            <a:ext cx="3619200" cy="2714400"/>
          </a:xfrm>
          <a:prstGeom prst="round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491042" y="1643050"/>
            <a:ext cx="1152000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91042" y="3217860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14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428596" y="5927747"/>
            <a:ext cx="115200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16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20" name="AutoShape 73"/>
          <p:cNvSpPr>
            <a:spLocks noChangeArrowheads="1"/>
          </p:cNvSpPr>
          <p:nvPr/>
        </p:nvSpPr>
        <p:spPr bwMode="auto">
          <a:xfrm>
            <a:off x="927071" y="5499119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Text Box 74"/>
          <p:cNvSpPr txBox="1">
            <a:spLocks noChangeArrowheads="1"/>
          </p:cNvSpPr>
          <p:nvPr/>
        </p:nvSpPr>
        <p:spPr bwMode="auto">
          <a:xfrm>
            <a:off x="491042" y="2466975"/>
            <a:ext cx="1152000" cy="3238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85720" y="4860934"/>
            <a:ext cx="1428760" cy="63818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23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2483768" y="6165304"/>
            <a:ext cx="55886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Non-dusty Painting 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無塵噴塗</a:t>
            </a:r>
          </a:p>
        </p:txBody>
      </p:sp>
      <p:pic>
        <p:nvPicPr>
          <p:cNvPr id="28" name="图片 27" descr="喷油2_副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571480"/>
            <a:ext cx="4512000" cy="3384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9" name="图片 28" descr="喷油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4143380"/>
            <a:ext cx="2640000" cy="198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0" name="图片 29" descr="喷油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4143380"/>
            <a:ext cx="2592000" cy="1944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3889404" y="5898758"/>
            <a:ext cx="282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檢查包裝</a:t>
            </a:r>
          </a:p>
        </p:txBody>
      </p:sp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491042" y="785796"/>
            <a:ext cx="1223438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Die-Casting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491042" y="1643050"/>
            <a:ext cx="1152000" cy="360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De-burring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491042" y="3217860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Machining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428596" y="4075116"/>
            <a:ext cx="1152000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CNC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285720" y="5861064"/>
            <a:ext cx="1428760" cy="400110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defTabSz="971550"/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Packaging</a:t>
            </a:r>
          </a:p>
        </p:txBody>
      </p:sp>
      <p:sp>
        <p:nvSpPr>
          <p:cNvPr id="11" name="AutoShape 69"/>
          <p:cNvSpPr>
            <a:spLocks noChangeArrowheads="1"/>
          </p:cNvSpPr>
          <p:nvPr/>
        </p:nvSpPr>
        <p:spPr bwMode="auto">
          <a:xfrm>
            <a:off x="960407" y="2073267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AutoShape 70"/>
          <p:cNvSpPr>
            <a:spLocks noChangeArrowheads="1"/>
          </p:cNvSpPr>
          <p:nvPr/>
        </p:nvSpPr>
        <p:spPr bwMode="auto">
          <a:xfrm>
            <a:off x="952469" y="2860670"/>
            <a:ext cx="177800" cy="288925"/>
          </a:xfrm>
          <a:prstGeom prst="downArrow">
            <a:avLst>
              <a:gd name="adj1" fmla="val 50000"/>
              <a:gd name="adj2" fmla="val 406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AutoShape 71"/>
          <p:cNvSpPr>
            <a:spLocks noChangeArrowheads="1"/>
          </p:cNvSpPr>
          <p:nvPr/>
        </p:nvSpPr>
        <p:spPr bwMode="auto">
          <a:xfrm>
            <a:off x="952471" y="364648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AutoShape 72"/>
          <p:cNvSpPr>
            <a:spLocks noChangeArrowheads="1"/>
          </p:cNvSpPr>
          <p:nvPr/>
        </p:nvSpPr>
        <p:spPr bwMode="auto">
          <a:xfrm>
            <a:off x="927071" y="4503744"/>
            <a:ext cx="188913" cy="287337"/>
          </a:xfrm>
          <a:prstGeom prst="downArrow">
            <a:avLst>
              <a:gd name="adj1" fmla="val 50000"/>
              <a:gd name="adj2" fmla="val 3802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5" name="AutoShape 73"/>
          <p:cNvSpPr>
            <a:spLocks noChangeArrowheads="1"/>
          </p:cNvSpPr>
          <p:nvPr/>
        </p:nvSpPr>
        <p:spPr bwMode="auto">
          <a:xfrm>
            <a:off x="927071" y="5432438"/>
            <a:ext cx="188913" cy="358775"/>
          </a:xfrm>
          <a:prstGeom prst="downArrow">
            <a:avLst>
              <a:gd name="adj1" fmla="val 50000"/>
              <a:gd name="adj2" fmla="val 47479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 Box 74"/>
          <p:cNvSpPr txBox="1">
            <a:spLocks noChangeArrowheads="1"/>
          </p:cNvSpPr>
          <p:nvPr/>
        </p:nvSpPr>
        <p:spPr bwMode="auto">
          <a:xfrm>
            <a:off x="491042" y="2466975"/>
            <a:ext cx="1152000" cy="3238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Finishing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28596" y="4860934"/>
            <a:ext cx="1152000" cy="517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defTabSz="971550"/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Surface treatment </a:t>
            </a:r>
          </a:p>
        </p:txBody>
      </p:sp>
      <p:sp>
        <p:nvSpPr>
          <p:cNvPr id="18" name="AutoShape 69"/>
          <p:cNvSpPr>
            <a:spLocks noChangeArrowheads="1"/>
          </p:cNvSpPr>
          <p:nvPr/>
        </p:nvSpPr>
        <p:spPr bwMode="auto">
          <a:xfrm>
            <a:off x="960407" y="1214424"/>
            <a:ext cx="215900" cy="358775"/>
          </a:xfrm>
          <a:prstGeom prst="downArrow">
            <a:avLst>
              <a:gd name="adj1" fmla="val 50000"/>
              <a:gd name="adj2" fmla="val 415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pic>
        <p:nvPicPr>
          <p:cNvPr id="19" name="图片 18" descr="包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928670"/>
            <a:ext cx="6240000" cy="46800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2285992"/>
            <a:ext cx="9144000" cy="15791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Equipment &amp; Capacity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ja-JP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設備及産能</a:t>
            </a:r>
            <a:endParaRPr lang="en-US" altLang="zh-CN" sz="5500" b="1" dirty="0">
              <a:solidFill>
                <a:srgbClr val="FF66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78406"/>
              </p:ext>
            </p:extLst>
          </p:nvPr>
        </p:nvGraphicFramePr>
        <p:xfrm>
          <a:off x="508031" y="1804737"/>
          <a:ext cx="8278813" cy="410776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{BC89EF96-8CEA-46FF-86C4-4CE0E7609802}</a:tableStyleId>
              </a:tblPr>
              <a:tblGrid>
                <a:gridCol w="1843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061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Brand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設備名</a:t>
                      </a:r>
                      <a:endParaRPr kumimoji="1" lang="en-US" altLang="zh-CN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Spec.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吨位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QTY</a:t>
                      </a:r>
                    </a:p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台数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Origin</a:t>
                      </a:r>
                    </a:p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産地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Capacity (shots/day)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産能</a:t>
                      </a: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（啤数</a:t>
                      </a: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kumimoji="1" lang="ja-JP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台）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613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L.K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160T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1900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79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L.K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280T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1760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9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Toshiba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东芝</a:t>
                      </a:r>
                      <a:endParaRPr kumimoji="1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350T</a:t>
                      </a:r>
                      <a:endParaRPr kumimoji="1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1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Japan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日本</a:t>
                      </a:r>
                      <a:endParaRPr kumimoji="1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1760</a:t>
                      </a:r>
                      <a:endParaRPr kumimoji="1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613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L.K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kumimoji="1" lang="zh-CN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400T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 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1400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79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L.K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力劲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630T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HK</a:t>
                      </a:r>
                      <a:r>
                        <a:rPr kumimoji="1" lang="zh-CN" alt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9328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油</a:t>
                      </a:r>
                      <a:r>
                        <a:rPr kumimoji="1" lang="zh-TW" altLang="en-US" sz="2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壓</a:t>
                      </a: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机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10T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广东科鑫盟</a:t>
                      </a:r>
                      <a:endParaRPr kumimoji="1" lang="en-US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5000</a:t>
                      </a:r>
                    </a:p>
                    <a:p>
                      <a:pPr marL="0" marR="0" lvl="0" indent="0" algn="ctr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（行程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250</a:t>
                      </a: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，尺寸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6300</a:t>
                      </a: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1785</a:t>
                      </a: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*</a:t>
                      </a:r>
                      <a:r>
                        <a:rPr kumimoji="1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2675</a:t>
                      </a:r>
                      <a:r>
                        <a:rPr kumimoji="1" lang="zh-CN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）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2276183700"/>
                  </a:ext>
                </a:extLst>
              </a:tr>
            </a:tbl>
          </a:graphicData>
        </a:graphic>
      </p:graphicFrame>
      <p:sp>
        <p:nvSpPr>
          <p:cNvPr id="5" name="Rectangle 1083"/>
          <p:cNvSpPr>
            <a:spLocks noChangeArrowheads="1"/>
          </p:cNvSpPr>
          <p:nvPr/>
        </p:nvSpPr>
        <p:spPr bwMode="auto">
          <a:xfrm>
            <a:off x="357158" y="764706"/>
            <a:ext cx="8136038" cy="90200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latin typeface="微软雅黑" pitchFamily="34" charset="-122"/>
                <a:ea typeface="微软雅黑" pitchFamily="34" charset="-122"/>
              </a:rPr>
              <a:t>15 Sets Cold Chamber Die-casting Machine  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en-US" altLang="zh-TW" sz="2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en-US" altLang="zh-CN" sz="2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TW" altLang="en-US" sz="2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台冷室壓鑄</a:t>
            </a:r>
            <a:r>
              <a:rPr lang="zh-TW" altLang="en-US" sz="24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機</a:t>
            </a:r>
            <a:r>
              <a:rPr lang="en-US" altLang="zh-CN" sz="24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+6</a:t>
            </a:r>
            <a:r>
              <a:rPr lang="zh-CN" altLang="en-US" sz="24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台油</a:t>
            </a:r>
            <a:r>
              <a:rPr lang="zh-TW" altLang="en-US" sz="2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壓</a:t>
            </a:r>
            <a:r>
              <a:rPr lang="zh-CN" altLang="en-US" sz="2400" b="1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机</a:t>
            </a:r>
            <a:endParaRPr lang="zh-CN" altLang="en-US" sz="24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1178"/>
          <p:cNvSpPr txBox="1">
            <a:spLocks noChangeArrowheads="1"/>
          </p:cNvSpPr>
          <p:nvPr/>
        </p:nvSpPr>
        <p:spPr bwMode="auto">
          <a:xfrm>
            <a:off x="357158" y="5962172"/>
            <a:ext cx="86439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971550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Best Raw Casting Accuracy</a:t>
            </a:r>
            <a:r>
              <a:rPr kumimoji="1" lang="en-US" altLang="zh-CN" sz="1600" dirty="0"/>
              <a:t> 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: ±0.05mm</a:t>
            </a:r>
          </a:p>
          <a:p>
            <a:pPr defTabSz="971550"/>
            <a:r>
              <a:rPr lang="zh-TW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壓鑄</a:t>
            </a:r>
            <a:r>
              <a:rPr lang="zh-CN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毛坯</a:t>
            </a:r>
            <a:r>
              <a:rPr lang="zh-TW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精度</a:t>
            </a:r>
            <a:r>
              <a:rPr lang="zh-CN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最高</a:t>
            </a:r>
            <a:r>
              <a:rPr lang="zh-TW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可以達到</a:t>
            </a:r>
            <a:r>
              <a:rPr lang="en-US" altLang="zh-TW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±0.05mm</a:t>
            </a:r>
            <a:endParaRPr lang="zh-CN" altLang="en-US" sz="16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FAEF69F-FA2E-43FC-812C-4A4569732C98}"/>
              </a:ext>
            </a:extLst>
          </p:cNvPr>
          <p:cNvSpPr txBox="1"/>
          <p:nvPr/>
        </p:nvSpPr>
        <p:spPr>
          <a:xfrm>
            <a:off x="6588224" y="1300698"/>
            <a:ext cx="2160240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AL-alloy  </a:t>
            </a:r>
            <a:r>
              <a:rPr lang="zh-CN" altLang="en-US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鋁合金</a:t>
            </a:r>
            <a:r>
              <a:rPr lang="ja-JP" altLang="en-US" sz="2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431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10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790704"/>
              </p:ext>
            </p:extLst>
          </p:nvPr>
        </p:nvGraphicFramePr>
        <p:xfrm>
          <a:off x="251520" y="1196752"/>
          <a:ext cx="8640960" cy="535838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{BC89EF96-8CEA-46FF-86C4-4CE0E7609802}</a:tableStyleId>
              </a:tblPr>
              <a:tblGrid>
                <a:gridCol w="118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8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13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69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Brand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品牌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Spec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规格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Origin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产地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QTY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Capacity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产能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Engineering Capability</a:t>
                      </a:r>
                      <a:r>
                        <a:rPr kumimoji="1" lang="zh-CN" alt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工程精度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690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Brother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CNC Milling Center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Japan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 sets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rowSpan="5"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Depend on the complexity of parts.     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 Sets of 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 Axis Machining  Center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Linear Accuracy:  ±0.02mm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Geometric Accuracy:  ±0.01mm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Surface Roughness:  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 um</a:t>
                      </a:r>
                    </a:p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222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L.K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CNC Milling Center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H.K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 sets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5641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DAEWOO</a:t>
                      </a:r>
                      <a:r>
                        <a:rPr 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1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CNC Lathe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Korea</a:t>
                      </a:r>
                      <a:endParaRPr lang="en-US" altLang="zh-CN" sz="1800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 sets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9856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Hartford/Chevalier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CNC Machining</a:t>
                      </a:r>
                      <a:r>
                        <a:rPr lang="en-US" altLang="zh-CN" sz="18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Center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Taiwan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19Sets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Linear Accuracy ±0.004mm</a:t>
                      </a:r>
                    </a:p>
                    <a:p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9856"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Jeco /Nomura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CNC Lathe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Japan&amp; China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52sets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7155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Linear Accuracy:  ±0.002mm</a:t>
                      </a:r>
                      <a:endParaRPr kumimoji="1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083">
            <a:extLst>
              <a:ext uri="{FF2B5EF4-FFF2-40B4-BE49-F238E27FC236}">
                <a16:creationId xmlns:a16="http://schemas.microsoft.com/office/drawing/2014/main" id="{4E90FF9D-8C5F-4525-8772-4F9667832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" y="548680"/>
            <a:ext cx="8136038" cy="53267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CNC Machine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加工設備</a:t>
            </a:r>
            <a:r>
              <a:rPr lang="en-US" altLang="zh-TW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(115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台</a:t>
            </a:r>
            <a:r>
              <a:rPr lang="en-US" altLang="zh-TW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1"/>
          <p:cNvSpPr>
            <a:spLocks noChangeArrowheads="1"/>
          </p:cNvSpPr>
          <p:nvPr/>
        </p:nvSpPr>
        <p:spPr bwMode="auto">
          <a:xfrm>
            <a:off x="323528" y="625698"/>
            <a:ext cx="5328592" cy="5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Testing Equipment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檢測設備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 descr="C:\Users\koni\Desktop\wKhQt1NHRU6EK5i-AAAAAMnd1fI0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1653310"/>
            <a:ext cx="785818" cy="785818"/>
          </a:xfrm>
          <a:prstGeom prst="rect">
            <a:avLst/>
          </a:prstGeom>
          <a:noFill/>
        </p:spPr>
      </p:pic>
      <p:pic>
        <p:nvPicPr>
          <p:cNvPr id="1033" name="Picture 9" descr="http://img1.chinawj.net.cn/picture/editor/image/20150820/20150820154240_9176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8" y="1248600"/>
            <a:ext cx="4432589" cy="5180797"/>
          </a:xfrm>
          <a:prstGeom prst="rect">
            <a:avLst/>
          </a:prstGeom>
          <a:noFill/>
        </p:spPr>
      </p:pic>
      <p:sp>
        <p:nvSpPr>
          <p:cNvPr id="12" name="Text Box 143"/>
          <p:cNvSpPr txBox="1">
            <a:spLocks noChangeArrowheads="1"/>
          </p:cNvSpPr>
          <p:nvPr/>
        </p:nvSpPr>
        <p:spPr bwMode="auto">
          <a:xfrm>
            <a:off x="714348" y="5715018"/>
            <a:ext cx="39639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CONTURA 7/10/6 RDS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蔡司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360 °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紧凑式三次元</a:t>
            </a:r>
          </a:p>
        </p:txBody>
      </p:sp>
      <p:pic>
        <p:nvPicPr>
          <p:cNvPr id="1039" name="Picture 15" descr="http://www.cmm-yosoar.com/upLoad/product/month_1205/2012052409332292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85918" y="1677145"/>
            <a:ext cx="1828800" cy="3048001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koni\Desktop\%E6%B5%B7%E5%85%8B%E6%96%AF%E5%BA%B7%E4%B8%89%E5%9D%90%E6%A0%87%E7%BB%B4%E4%BF%AE%E6%A0%A1%E6%AD%A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9" y="1475821"/>
            <a:ext cx="2808312" cy="4049038"/>
          </a:xfrm>
          <a:prstGeom prst="rect">
            <a:avLst/>
          </a:prstGeom>
          <a:noFill/>
        </p:spPr>
      </p:pic>
      <p:pic>
        <p:nvPicPr>
          <p:cNvPr id="2050" name="Picture 2" descr="C:\Users\koni\Desktop\untitled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40996" y="1483173"/>
            <a:ext cx="2271167" cy="4152992"/>
          </a:xfrm>
          <a:prstGeom prst="rect">
            <a:avLst/>
          </a:prstGeom>
          <a:noFill/>
        </p:spPr>
      </p:pic>
      <p:sp>
        <p:nvSpPr>
          <p:cNvPr id="5" name="Text Box 143"/>
          <p:cNvSpPr txBox="1">
            <a:spLocks noChangeArrowheads="1"/>
          </p:cNvSpPr>
          <p:nvPr/>
        </p:nvSpPr>
        <p:spPr bwMode="auto">
          <a:xfrm>
            <a:off x="3357554" y="5643580"/>
            <a:ext cx="271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COORD3 ARES CMM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意大利科德</a:t>
            </a:r>
            <a:r>
              <a:rPr lang="ja-JP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　三次元</a:t>
            </a:r>
            <a:endParaRPr lang="zh-CN" altLang="en-US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143"/>
          <p:cNvSpPr txBox="1">
            <a:spLocks noChangeArrowheads="1"/>
          </p:cNvSpPr>
          <p:nvPr/>
        </p:nvSpPr>
        <p:spPr bwMode="auto">
          <a:xfrm>
            <a:off x="214282" y="5643580"/>
            <a:ext cx="3177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Hexagon 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CMM </a:t>
            </a:r>
            <a:r>
              <a:rPr lang="en-US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Gage2000 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海克斯康 </a:t>
            </a:r>
            <a:r>
              <a:rPr lang="ja-JP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三次元</a:t>
            </a:r>
            <a:endParaRPr lang="en-US" altLang="zh-CN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C2A8FB7-9687-41C9-88A0-DB2263EC1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b="4443"/>
          <a:stretch/>
        </p:blipFill>
        <p:spPr>
          <a:xfrm>
            <a:off x="6473518" y="1261353"/>
            <a:ext cx="2327771" cy="4374812"/>
          </a:xfrm>
          <a:prstGeom prst="rect">
            <a:avLst/>
          </a:prstGeom>
        </p:spPr>
      </p:pic>
      <p:sp>
        <p:nvSpPr>
          <p:cNvPr id="9" name="Text Box 143">
            <a:extLst>
              <a:ext uri="{FF2B5EF4-FFF2-40B4-BE49-F238E27FC236}">
                <a16:creationId xmlns:a16="http://schemas.microsoft.com/office/drawing/2014/main" id="{48AC2914-90D2-40DF-A8CD-5F02D5E2A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456" y="5643580"/>
            <a:ext cx="3232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Hexagon 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Inspector Classic</a:t>
            </a:r>
            <a:endParaRPr lang="en-US" altLang="en-US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海克斯康</a:t>
            </a:r>
            <a:r>
              <a:rPr lang="ja-JP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三次元</a:t>
            </a:r>
            <a:endParaRPr lang="zh-CN" altLang="en-US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141">
            <a:extLst>
              <a:ext uri="{FF2B5EF4-FFF2-40B4-BE49-F238E27FC236}">
                <a16:creationId xmlns:a16="http://schemas.microsoft.com/office/drawing/2014/main" id="{75538267-866A-4A19-8914-1B462F5C5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25698"/>
            <a:ext cx="8928992" cy="5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Testing Equipment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檢測設備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screen"/>
          <a:srcRect t="9790" b="3011"/>
          <a:stretch/>
        </p:blipFill>
        <p:spPr bwMode="auto">
          <a:xfrm>
            <a:off x="516888" y="1749902"/>
            <a:ext cx="3479048" cy="332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28662" y="5500704"/>
            <a:ext cx="1915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X-Ray Tester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TW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光無損探傷機</a:t>
            </a:r>
            <a:r>
              <a:rPr lang="ja-JP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　</a:t>
            </a:r>
            <a:endParaRPr lang="zh-CN" altLang="en-US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64088" y="5445224"/>
            <a:ext cx="357186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Oxford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FMC Spectrograph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TW" altLang="en-US" sz="17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牛津全譜</a:t>
            </a:r>
            <a:r>
              <a:rPr lang="zh-CN" altLang="en-US" sz="17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火花直讀光谱仪</a:t>
            </a:r>
            <a:r>
              <a:rPr lang="en-US" altLang="zh-CN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产地德国</a:t>
            </a:r>
            <a:endParaRPr lang="en-US" altLang="zh-CN" sz="16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7" name="Picture 3" descr="C:\Users\koni\Desktop\1-120Z410151033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032" y="1776153"/>
            <a:ext cx="4065886" cy="3309033"/>
          </a:xfrm>
          <a:prstGeom prst="rect">
            <a:avLst/>
          </a:prstGeom>
          <a:noFill/>
        </p:spPr>
      </p:pic>
      <p:sp>
        <p:nvSpPr>
          <p:cNvPr id="9" name="Rectangle 141">
            <a:extLst>
              <a:ext uri="{FF2B5EF4-FFF2-40B4-BE49-F238E27FC236}">
                <a16:creationId xmlns:a16="http://schemas.microsoft.com/office/drawing/2014/main" id="{AFA3599A-FBE4-4179-B7AE-553045665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5698"/>
            <a:ext cx="5328592" cy="5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Testing Equipment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檢測設備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7584" y="5474843"/>
            <a:ext cx="21271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Salt Spray Tester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鹽霧測試儀</a:t>
            </a:r>
          </a:p>
        </p:txBody>
      </p:sp>
      <p:pic>
        <p:nvPicPr>
          <p:cNvPr id="6" name="Picture 0" descr="图片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5787" y="1590069"/>
            <a:ext cx="4254206" cy="3332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21039" y="5489297"/>
            <a:ext cx="29597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Color Analyzing System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TW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色</a:t>
            </a: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彩</a:t>
            </a:r>
            <a:r>
              <a:rPr lang="zh-TW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分析</a:t>
            </a:r>
            <a:r>
              <a:rPr lang="ja-JP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器</a:t>
            </a:r>
            <a:endParaRPr lang="en-US" altLang="zh-TW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spcBef>
                <a:spcPct val="0"/>
              </a:spcBef>
            </a:pPr>
            <a:endParaRPr lang="zh-CN" altLang="en-US" b="1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0" descr="图片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1590069"/>
            <a:ext cx="4254206" cy="33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Rectangle 141">
            <a:extLst>
              <a:ext uri="{FF2B5EF4-FFF2-40B4-BE49-F238E27FC236}">
                <a16:creationId xmlns:a16="http://schemas.microsoft.com/office/drawing/2014/main" id="{35154AC0-0B2E-40DD-ACA9-A80E78757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5698"/>
            <a:ext cx="5328592" cy="5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Testing Equipment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檢測設備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4032" y="548682"/>
            <a:ext cx="9144000" cy="9635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algn="ctr" defTabSz="1008063" eaLnBrk="0" hangingPunct="0">
              <a:defRPr/>
            </a:pPr>
            <a:r>
              <a:rPr lang="en-US" altLang="zh-CN" sz="2800" b="1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Content</a:t>
            </a:r>
          </a:p>
          <a:p>
            <a:pPr algn="ctr" defTabSz="1008063" eaLnBrk="0" hangingPunct="0">
              <a:defRPr/>
            </a:pPr>
            <a:r>
              <a:rPr lang="zh-TW" altLang="en-US" sz="2800" b="1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目錄</a:t>
            </a:r>
            <a:endParaRPr lang="zh-CN" altLang="en-US" sz="2800" b="1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7544" y="1196754"/>
            <a:ext cx="6643734" cy="527243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Company Profile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公司概況</a:t>
            </a:r>
            <a:endParaRPr lang="zh-CN" altLang="en-US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Tool Making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模具製作</a:t>
            </a:r>
            <a:endParaRPr lang="zh-CN" altLang="en-US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Manufacturing Process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製造流程</a:t>
            </a:r>
            <a:endParaRPr lang="zh-TW" altLang="zh-CN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Equipment and Capacity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設備及產能</a:t>
            </a:r>
            <a:endParaRPr lang="zh-TW" altLang="zh-CN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Testing Equipment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檢測設備</a:t>
            </a:r>
            <a:endParaRPr lang="zh-CN" altLang="en-US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Quality System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品質體系</a:t>
            </a:r>
            <a:endParaRPr lang="zh-CN" altLang="en-US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defRPr/>
            </a:pPr>
            <a:r>
              <a:rPr lang="en-US" altLang="zh-CN" sz="2400" kern="0" dirty="0">
                <a:latin typeface="微软雅黑" pitchFamily="34" charset="-122"/>
                <a:ea typeface="微软雅黑" pitchFamily="34" charset="-122"/>
              </a:rPr>
              <a:t>Product Category</a:t>
            </a:r>
          </a:p>
          <a:p>
            <a:pPr defTabSz="1008063" eaLnBrk="0" hangingPunct="0">
              <a:defRPr/>
            </a:pPr>
            <a:r>
              <a:rPr lang="zh-TW" altLang="en-US" sz="2400" kern="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產品介紹</a:t>
            </a:r>
            <a:endParaRPr lang="zh-CN" altLang="en-US" sz="2400" kern="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214556"/>
            <a:ext cx="9108504" cy="138499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zh-CN" sz="3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Quality &amp; Management System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品質及管理體系</a:t>
            </a:r>
            <a:endParaRPr lang="en-US" altLang="zh-CN" sz="4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4720" y="692696"/>
            <a:ext cx="3031176" cy="416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矩形 4"/>
          <p:cNvSpPr/>
          <p:nvPr/>
        </p:nvSpPr>
        <p:spPr>
          <a:xfrm>
            <a:off x="107504" y="5064685"/>
            <a:ext cx="4140968" cy="8063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zh-CN" sz="16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-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ISO9001 Certified by BSI in 2002.03.05</a:t>
            </a:r>
          </a:p>
          <a:p>
            <a:pPr>
              <a:buFontTx/>
              <a:buNone/>
            </a:pP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- 2002.03.05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CN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ISO9001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體系認證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683526"/>
            <a:ext cx="3037228" cy="41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矩形 8"/>
          <p:cNvSpPr/>
          <p:nvPr/>
        </p:nvSpPr>
        <p:spPr>
          <a:xfrm>
            <a:off x="4429000" y="4959400"/>
            <a:ext cx="4895528" cy="14219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 For automotive production    </a:t>
            </a: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  and relevant service </a:t>
            </a:r>
          </a:p>
          <a:p>
            <a:pPr>
              <a:lnSpc>
                <a:spcPct val="90000"/>
              </a:lnSpc>
            </a:pP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   </a:t>
            </a:r>
            <a:endParaRPr lang="zh-TW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00" dirty="0">
                <a:latin typeface="微软雅黑" pitchFamily="34" charset="-122"/>
                <a:ea typeface="微软雅黑" pitchFamily="34" charset="-122"/>
              </a:rPr>
              <a:t>汽車件生產及相關服務</a:t>
            </a:r>
            <a:endParaRPr lang="zh-TW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 </a:t>
            </a:r>
            <a:r>
              <a:rPr lang="en-US" altLang="zh-CN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IATF/16949</a:t>
            </a:r>
            <a:r>
              <a:rPr lang="en-US" altLang="zh-CN" sz="1600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Certified  by NQA in 2008.10.26</a:t>
            </a: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 2008.10.26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CN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IATF/16949</a:t>
            </a:r>
            <a:r>
              <a:rPr lang="en-US" altLang="zh-CN" sz="1600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體系認證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4001 英文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3570" y="906987"/>
            <a:ext cx="3057725" cy="4205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/>
        </p:spPr>
      </p:pic>
      <p:sp>
        <p:nvSpPr>
          <p:cNvPr id="8" name="矩形 7"/>
          <p:cNvSpPr/>
          <p:nvPr/>
        </p:nvSpPr>
        <p:spPr>
          <a:xfrm>
            <a:off x="539552" y="5129932"/>
            <a:ext cx="432048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 ISO14001 Certified  by CNAS  in 2007.03.06</a:t>
            </a:r>
          </a:p>
          <a:p>
            <a:pPr>
              <a:lnSpc>
                <a:spcPct val="90000"/>
              </a:lnSpc>
            </a:pP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</a:pP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</a:t>
            </a: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2007.03.06</a:t>
            </a:r>
            <a:r>
              <a:rPr lang="zh-TW" altLang="en-US" sz="1600" dirty="0"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TW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ISO14001</a:t>
            </a: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TW" altLang="en-US" sz="1600" dirty="0">
                <a:latin typeface="微软雅黑" pitchFamily="34" charset="-122"/>
                <a:ea typeface="微软雅黑" pitchFamily="34" charset="-122"/>
              </a:rPr>
              <a:t>環境管理體系認證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 descr="\\192.168.0.249\营销部\部门日常工作管理\公司常用资料\认证证书\OHSMS18000证书英文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080" y="875128"/>
            <a:ext cx="2877032" cy="4210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/>
        </p:spPr>
      </p:pic>
      <p:sp>
        <p:nvSpPr>
          <p:cNvPr id="11" name="矩形 10"/>
          <p:cNvSpPr/>
          <p:nvPr/>
        </p:nvSpPr>
        <p:spPr>
          <a:xfrm>
            <a:off x="4932040" y="5143514"/>
            <a:ext cx="4320480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GB/T28001:2011 (OHSAS18001)</a:t>
            </a:r>
          </a:p>
          <a:p>
            <a:pPr>
              <a:lnSpc>
                <a:spcPct val="90000"/>
              </a:lnSpc>
            </a:pPr>
            <a:r>
              <a:rPr lang="en-US" altLang="zh-CN" sz="1600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Certified  by CNAS  in 2016.01.14</a:t>
            </a:r>
          </a:p>
          <a:p>
            <a:pPr>
              <a:lnSpc>
                <a:spcPct val="90000"/>
              </a:lnSpc>
            </a:pP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- </a:t>
            </a: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2016.01.14</a:t>
            </a:r>
            <a:r>
              <a:rPr lang="zh-TW" altLang="en-US" sz="1600" dirty="0"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TW" sz="16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OHSAS18001</a:t>
            </a:r>
            <a:r>
              <a:rPr lang="en-US" altLang="zh-TW" sz="1600" dirty="0">
                <a:latin typeface="微软雅黑" pitchFamily="34" charset="-122"/>
                <a:ea typeface="微软雅黑" pitchFamily="34" charset="-122"/>
              </a:rPr>
              <a:t>   </a:t>
            </a:r>
          </a:p>
          <a:p>
            <a:pPr>
              <a:lnSpc>
                <a:spcPct val="90000"/>
              </a:lnSpc>
            </a:pPr>
            <a:r>
              <a:rPr lang="zh-TW" altLang="en-US" sz="1600" dirty="0">
                <a:latin typeface="微软雅黑" pitchFamily="34" charset="-122"/>
                <a:ea typeface="微软雅黑" pitchFamily="34" charset="-122"/>
              </a:rPr>
              <a:t>    職業健康安全管理體系認</a:t>
            </a:r>
            <a:r>
              <a:rPr lang="zh-TW" altLang="en-US" sz="1400" dirty="0"/>
              <a:t>證</a:t>
            </a:r>
            <a:endParaRPr lang="en-US" altLang="zh-CN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70" y="785796"/>
            <a:ext cx="7031705" cy="78103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defTabSz="1008063" eaLnBrk="0" hangingPunct="0"/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符合</a:t>
            </a: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RoHS/PAHs/REACH Compliance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1679577"/>
            <a:ext cx="8501122" cy="47529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We control the restricted substances by third party 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(eg: SGS) actual test.</a:t>
            </a:r>
          </a:p>
          <a:p>
            <a:pPr marL="342900" indent="-342900" algn="just" defTabSz="914400">
              <a:spcBef>
                <a:spcPct val="20000"/>
              </a:spcBef>
              <a:buFont typeface="宋体" charset="-122"/>
              <a:buChar char="•"/>
              <a:defRPr/>
            </a:pP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我們採用協力廠商檢測，如 </a:t>
            </a:r>
            <a:r>
              <a:rPr lang="en-US" altLang="zh-TW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SGS</a:t>
            </a:r>
            <a:r>
              <a:rPr lang="zh-TW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RoHS :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Restriction of Hazardous Substances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</a:t>
            </a:r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PAHs :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Polycyclic Aromatic Hydrocarbon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            REACH: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Registration, Evaluation, Authorization and Restriction of     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           Chemicals</a:t>
            </a:r>
          </a:p>
        </p:txBody>
      </p:sp>
      <p:pic>
        <p:nvPicPr>
          <p:cNvPr id="6" name="图片 5" descr="icon_rohs_Compliant_larg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01968" y="3029812"/>
            <a:ext cx="763200" cy="797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图片 6" descr="pah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1968" y="4074462"/>
            <a:ext cx="763200" cy="7632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图片 7" descr="inf158721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01968" y="5373218"/>
            <a:ext cx="763200" cy="36511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576265"/>
            <a:ext cx="9108504" cy="781035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Cleaner Production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　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清潔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生産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1442119"/>
            <a:ext cx="8713060" cy="55092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產品生命週期全程式控制</a:t>
            </a:r>
            <a:endParaRPr lang="en-US" altLang="zh-CN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Product Whole Life Control</a:t>
            </a:r>
          </a:p>
          <a:p>
            <a:endParaRPr lang="zh-TW" altLang="en-US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從原材料的加工，提煉到產品的生產，應用直至報廢的各項環節都採取必要的清潔方案，盡可能的減少生產以及消費的污染。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To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minimize production and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consumption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pollution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by using necessary cleaner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 plan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during the process of raw material melting. production. using till scrap end.</a:t>
            </a:r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TW" sz="10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zh-CN" altLang="en-US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生產的全程式控制</a:t>
            </a:r>
            <a:endParaRPr lang="en-US" altLang="zh-CN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en-US" altLang="zh-TW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</a:t>
            </a:r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roduction procedure control</a:t>
            </a:r>
          </a:p>
          <a:p>
            <a:pPr marL="342900" indent="-342900" algn="just">
              <a:spcBef>
                <a:spcPct val="20000"/>
              </a:spcBef>
            </a:pPr>
            <a:endParaRPr lang="en-US" altLang="zh-TW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從產品的開發，規劃，設計，生產到現場管理的全過程，都採取必要的清潔方案以預防生產過程中發生的污染。</a:t>
            </a:r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To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prevent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 production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pollution by using necessary cleaner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plan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in the whole process include product design, development, and production site management.</a:t>
            </a:r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2039914"/>
            <a:ext cx="9144000" cy="15791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Product Category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產品介紹</a:t>
            </a:r>
            <a:endParaRPr lang="en-US" altLang="zh-CN" sz="4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6308" y="631309"/>
            <a:ext cx="5316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Automotive Parts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汽車部件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726B87A-CA2B-45FF-8EA1-4EB6EF285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888" y="4186426"/>
            <a:ext cx="2234668" cy="1154633"/>
          </a:xfrm>
          <a:prstGeom prst="rect">
            <a:avLst/>
          </a:prstGeom>
        </p:spPr>
      </p:pic>
      <p:pic>
        <p:nvPicPr>
          <p:cNvPr id="4098" name="Picture 2" descr="\\192.168.0.249\公共事务\营销部\朱上峰\图片6.png"/>
          <p:cNvPicPr>
            <a:picLocks noChangeAspect="1" noChangeArrowheads="1"/>
          </p:cNvPicPr>
          <p:nvPr/>
        </p:nvPicPr>
        <p:blipFill rotWithShape="1">
          <a:blip r:embed="rId3" cstate="screen"/>
          <a:srcRect l="15806" t="10721" r="8945" b="17006"/>
          <a:stretch/>
        </p:blipFill>
        <p:spPr bwMode="auto">
          <a:xfrm>
            <a:off x="510485" y="1582597"/>
            <a:ext cx="2261317" cy="1630381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EE716A0-11C7-4AC2-8DD2-1E8366AD1B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4" y="1556794"/>
            <a:ext cx="2472981" cy="2026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6FB9E3-012E-4657-9E10-D0BF97FDC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r="14121" b="7494"/>
          <a:stretch/>
        </p:blipFill>
        <p:spPr>
          <a:xfrm>
            <a:off x="6234021" y="1582598"/>
            <a:ext cx="2298420" cy="20268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002695-F3B7-404A-8F2C-14ECB39851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976">
            <a:off x="6253544" y="4254038"/>
            <a:ext cx="2638936" cy="10739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566ADD-F475-457C-BDE0-B0C1B74B96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50">
            <a:off x="540775" y="4077072"/>
            <a:ext cx="2375043" cy="12519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192.168.0.249\公共事务\营销部\Lucy\抠图\平台机器人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048" y="2132858"/>
            <a:ext cx="1631686" cy="3377589"/>
          </a:xfrm>
          <a:prstGeom prst="rect">
            <a:avLst/>
          </a:prstGeom>
          <a:noFill/>
        </p:spPr>
      </p:pic>
      <p:pic>
        <p:nvPicPr>
          <p:cNvPr id="10" name="Picture 2" descr="\\192.168.0.249\公共事务\营销部\Lucy\抠图1\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159" y="3686094"/>
            <a:ext cx="2026520" cy="1350000"/>
          </a:xfrm>
          <a:prstGeom prst="rect">
            <a:avLst/>
          </a:prstGeom>
          <a:noFill/>
        </p:spPr>
      </p:pic>
      <p:pic>
        <p:nvPicPr>
          <p:cNvPr id="12" name="Picture 3" descr="\\192.168.0.249\公共事务\营销部\Lucy\抠图1\6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42976" y="1857364"/>
            <a:ext cx="2455470" cy="1635752"/>
          </a:xfrm>
          <a:prstGeom prst="rect">
            <a:avLst/>
          </a:prstGeom>
          <a:noFill/>
        </p:spPr>
      </p:pic>
      <p:pic>
        <p:nvPicPr>
          <p:cNvPr id="14" name="Picture 4" descr="\\192.168.0.249\公共事务\营销部\Lucy\抠图1\9.png"/>
          <p:cNvPicPr>
            <a:picLocks noChangeAspect="1" noChangeArrowheads="1"/>
          </p:cNvPicPr>
          <p:nvPr/>
        </p:nvPicPr>
        <p:blipFill rotWithShape="1">
          <a:blip r:embed="rId5" cstate="screen"/>
          <a:srcRect l="31186" r="35609"/>
          <a:stretch/>
        </p:blipFill>
        <p:spPr bwMode="auto">
          <a:xfrm rot="5400000">
            <a:off x="2693905" y="3269844"/>
            <a:ext cx="1175046" cy="2357454"/>
          </a:xfrm>
          <a:prstGeom prst="rect">
            <a:avLst/>
          </a:prstGeom>
          <a:noFill/>
        </p:spPr>
      </p:pic>
      <p:pic>
        <p:nvPicPr>
          <p:cNvPr id="16" name="Picture 6" descr="\\192.168.0.249\公共事务\营销部\Lucy\抠图1\4.png"/>
          <p:cNvPicPr>
            <a:picLocks noChangeAspect="1" noChangeArrowheads="1"/>
          </p:cNvPicPr>
          <p:nvPr/>
        </p:nvPicPr>
        <p:blipFill rotWithShape="1">
          <a:blip r:embed="rId6" cstate="screen"/>
          <a:srcRect l="32914" t="20907" r="34783" b="16477"/>
          <a:stretch/>
        </p:blipFill>
        <p:spPr bwMode="auto">
          <a:xfrm>
            <a:off x="467544" y="2132856"/>
            <a:ext cx="1003772" cy="1296144"/>
          </a:xfrm>
          <a:prstGeom prst="rect">
            <a:avLst/>
          </a:prstGeom>
          <a:noFill/>
        </p:spPr>
      </p:pic>
      <p:pic>
        <p:nvPicPr>
          <p:cNvPr id="17" name="Picture 7" descr="\\192.168.0.249\公共事务\营销部\Lucy\抠图1\11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444208" y="1556792"/>
            <a:ext cx="3238500" cy="3943350"/>
          </a:xfrm>
          <a:prstGeom prst="rect">
            <a:avLst/>
          </a:prstGeom>
          <a:noFill/>
        </p:spPr>
      </p:pic>
      <p:pic>
        <p:nvPicPr>
          <p:cNvPr id="1026" name="Picture 2" descr="\\192.168.0.249\公共事务\营销部\Lucy\抠图1\7.png"/>
          <p:cNvPicPr>
            <a:picLocks noChangeAspect="1" noChangeArrowheads="1"/>
          </p:cNvPicPr>
          <p:nvPr/>
        </p:nvPicPr>
        <p:blipFill rotWithShape="1">
          <a:blip r:embed="rId8" cstate="screen"/>
          <a:srcRect l="24428" t="23664" r="30868" b="12356"/>
          <a:stretch/>
        </p:blipFill>
        <p:spPr bwMode="auto">
          <a:xfrm rot="21313531">
            <a:off x="3059832" y="2132856"/>
            <a:ext cx="1368152" cy="1296144"/>
          </a:xfrm>
          <a:prstGeom prst="rect">
            <a:avLst/>
          </a:prstGeom>
          <a:noFill/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00AAE9F7-6D88-47C1-A3A5-2D2002F5F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154" y="824333"/>
            <a:ext cx="5316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Robots  Parts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機器人零部件</a:t>
            </a: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C:\Users\koni\Desktop\u=1380055225,4167046882&amp;fm=23&amp;gp=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889" l="6615" r="96887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084170" y="4293098"/>
            <a:ext cx="2844411" cy="1903439"/>
          </a:xfrm>
          <a:prstGeom prst="rect">
            <a:avLst/>
          </a:prstGeom>
          <a:noFill/>
        </p:spPr>
      </p:pic>
      <p:pic>
        <p:nvPicPr>
          <p:cNvPr id="2052" name="Picture 4" descr="C:\Users\koni\Desktop\GIFA\u=3041821017,430805893&amp;fm=23&amp;gp=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28184" y="1577855"/>
            <a:ext cx="2628386" cy="2136899"/>
          </a:xfrm>
          <a:prstGeom prst="rect">
            <a:avLst/>
          </a:prstGeom>
          <a:noFill/>
        </p:spPr>
      </p:pic>
      <p:grpSp>
        <p:nvGrpSpPr>
          <p:cNvPr id="9" name="组合 8"/>
          <p:cNvGrpSpPr/>
          <p:nvPr/>
        </p:nvGrpSpPr>
        <p:grpSpPr>
          <a:xfrm>
            <a:off x="1043609" y="4739558"/>
            <a:ext cx="4032448" cy="1000277"/>
            <a:chOff x="323528" y="4365104"/>
            <a:chExt cx="5984145" cy="1584829"/>
          </a:xfrm>
        </p:grpSpPr>
        <p:pic>
          <p:nvPicPr>
            <p:cNvPr id="11" name="图片 10" descr="图片1.pn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23528" y="4365104"/>
              <a:ext cx="2121233" cy="1584829"/>
            </a:xfrm>
            <a:prstGeom prst="rect">
              <a:avLst/>
            </a:prstGeom>
          </p:spPr>
        </p:pic>
        <p:pic>
          <p:nvPicPr>
            <p:cNvPr id="12" name="图片 11" descr="图片2.png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2771800" y="4437112"/>
              <a:ext cx="1414155" cy="1456824"/>
            </a:xfrm>
            <a:prstGeom prst="rect">
              <a:avLst/>
            </a:prstGeom>
          </p:spPr>
        </p:pic>
        <p:pic>
          <p:nvPicPr>
            <p:cNvPr id="13" name="图片 12" descr="图片4.png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4283968" y="4365104"/>
              <a:ext cx="2023705" cy="1511683"/>
            </a:xfrm>
            <a:prstGeom prst="rect">
              <a:avLst/>
            </a:prstGeom>
          </p:spPr>
        </p:pic>
      </p:grpSp>
      <p:pic>
        <p:nvPicPr>
          <p:cNvPr id="6146" name="Picture 2" descr="\\192.168.0.249\公共事务\营销部\朱上峰\图片5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21099" y="1577853"/>
            <a:ext cx="4320480" cy="2512784"/>
          </a:xfrm>
          <a:prstGeom prst="rect">
            <a:avLst/>
          </a:prstGeom>
          <a:noFill/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2D6FF4CC-84E9-4F3B-AC3B-5BCAE9080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7" y="730173"/>
            <a:ext cx="79565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High Precision Servo Motor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ja-JP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高精密電機部件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oni\Desktop\GIFA\m18-fuel-circular-saw6-l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4" b="89931" l="326" r="9934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56178" y="1357299"/>
            <a:ext cx="2591679" cy="2423114"/>
          </a:xfrm>
          <a:prstGeom prst="rect">
            <a:avLst/>
          </a:prstGeom>
          <a:noFill/>
        </p:spPr>
      </p:pic>
      <p:pic>
        <p:nvPicPr>
          <p:cNvPr id="1027" name="Picture 3" descr="C:\Users\koni\Desktop\GIFA\m18-fuel-compact-impact-wrenches-lg.jpg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/>
        </p:blipFill>
        <p:spPr bwMode="auto">
          <a:xfrm>
            <a:off x="6256174" y="3933056"/>
            <a:ext cx="2634527" cy="1924836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06E9B0-ACDB-498F-84EB-1E0C6E244B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8" y="1866532"/>
            <a:ext cx="5191673" cy="3578692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64B9F8A8-839F-46EE-9F18-8FE523A25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17" y="834079"/>
            <a:ext cx="52993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Power Tool Parts </a:t>
            </a:r>
            <a:r>
              <a:rPr lang="zh-TW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電動工具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988840"/>
            <a:ext cx="7056438" cy="120015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ctr"/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Company Profile</a:t>
            </a:r>
            <a:b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公司概況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94627" y="6805613"/>
            <a:ext cx="2436813" cy="500062"/>
          </a:xfrm>
        </p:spPr>
        <p:txBody>
          <a:bodyPr/>
          <a:lstStyle/>
          <a:p>
            <a:fld id="{889D658E-9773-43D6-911E-05792F3A3E9A}" type="slidenum">
              <a:rPr lang="en-US" altLang="zh-TW"/>
              <a:pPr/>
              <a:t>40</a:t>
            </a:fld>
            <a:endParaRPr lang="en-US" altLang="zh-TW"/>
          </a:p>
        </p:txBody>
      </p:sp>
      <p:pic>
        <p:nvPicPr>
          <p:cNvPr id="8" name="Picture 5" descr="C:\Users\koni\Desktop\PD700B_201422616207865_20148291003868.jpg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/>
        </p:blipFill>
        <p:spPr bwMode="auto">
          <a:xfrm>
            <a:off x="6948266" y="3356994"/>
            <a:ext cx="1014443" cy="2715617"/>
          </a:xfrm>
          <a:prstGeom prst="rect">
            <a:avLst/>
          </a:prstGeom>
          <a:noFill/>
        </p:spPr>
      </p:pic>
      <p:pic>
        <p:nvPicPr>
          <p:cNvPr id="9" name="Picture 4" descr="C:\Users\koni\Desktop\untitled.bmp"/>
          <p:cNvPicPr>
            <a:picLocks noChangeAspect="1" noChangeArrowheads="1"/>
          </p:cNvPicPr>
          <p:nvPr/>
        </p:nvPicPr>
        <p:blipFill rotWithShape="1">
          <a:blip r:embed="rId3" cstate="email"/>
          <a:srcRect/>
          <a:stretch/>
        </p:blipFill>
        <p:spPr bwMode="auto">
          <a:xfrm>
            <a:off x="6444208" y="692698"/>
            <a:ext cx="1014196" cy="2643611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26D64E-F6E5-4F2C-9F98-11FE67990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1772816"/>
            <a:ext cx="4922324" cy="3739352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6AA8BC0F-0C12-4C84-BACC-B271422DE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12" y="793950"/>
            <a:ext cx="7956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Telecom parts 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電子通信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94627" y="6805613"/>
            <a:ext cx="2436813" cy="500062"/>
          </a:xfrm>
        </p:spPr>
        <p:txBody>
          <a:bodyPr/>
          <a:lstStyle/>
          <a:p>
            <a:fld id="{889D658E-9773-43D6-911E-05792F3A3E9A}" type="slidenum">
              <a:rPr lang="en-US" altLang="zh-TW"/>
              <a:pPr/>
              <a:t>41</a:t>
            </a:fld>
            <a:endParaRPr lang="en-US" altLang="zh-TW"/>
          </a:p>
        </p:txBody>
      </p:sp>
      <p:pic>
        <p:nvPicPr>
          <p:cNvPr id="8196" name="Picture 4" descr="http://tu.webps.cn/tb/img/4/TB1RgUqGVXXXXXGaFXXXXXXXXXX_%21%212-item_pic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24130" y="3933056"/>
            <a:ext cx="2977477" cy="2073600"/>
          </a:xfrm>
          <a:prstGeom prst="rect">
            <a:avLst/>
          </a:prstGeom>
          <a:noFill/>
        </p:spPr>
      </p:pic>
      <p:pic>
        <p:nvPicPr>
          <p:cNvPr id="8198" name="Picture 6" descr="http://www.pdtdmr.com/upfiles/2014/1016/420914134287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6138" y="1628800"/>
            <a:ext cx="3007059" cy="2160000"/>
          </a:xfrm>
          <a:prstGeom prst="rect">
            <a:avLst/>
          </a:prstGeom>
          <a:noFill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9F3D13-1151-4AA5-93D8-CD792765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936361"/>
            <a:ext cx="4608512" cy="3436857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E55B6D14-1631-4049-AB06-C357BE531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71842"/>
            <a:ext cx="7956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Telecom parts 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電子通信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projector-window.com/projector/acto/imags/120515-zc0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2162" y="1571612"/>
            <a:ext cx="2707113" cy="1714492"/>
          </a:xfrm>
          <a:prstGeom prst="rect">
            <a:avLst/>
          </a:prstGeom>
          <a:noFill/>
        </p:spPr>
      </p:pic>
      <p:pic>
        <p:nvPicPr>
          <p:cNvPr id="10246" name="Picture 6" descr="http://img1.cache.netease.com/catchpic/B/B5/B5F56E4CD9BCD4ADEF5771CBA9A6DDEB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170" y="3643314"/>
            <a:ext cx="2830333" cy="2156714"/>
          </a:xfrm>
          <a:prstGeom prst="rect">
            <a:avLst/>
          </a:prstGeom>
          <a:noFill/>
        </p:spPr>
      </p:pic>
      <p:pic>
        <p:nvPicPr>
          <p:cNvPr id="3074" name="Picture 2" descr="\\192.168.0.249\公共事务\营销部\朱上峰\图片4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408" y="1787636"/>
            <a:ext cx="5728215" cy="3585580"/>
          </a:xfrm>
          <a:prstGeom prst="rect">
            <a:avLst/>
          </a:prstGeom>
          <a:noFill/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5D585A3D-1A1C-4C32-A37A-01713D65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824201"/>
            <a:ext cx="5796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Photoelectric parts 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光電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配件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909FE4-7A0B-45D4-BAAE-04689F6A3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681" y="4005066"/>
            <a:ext cx="2658360" cy="19286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BDD6D4-0C23-458B-9F49-B530E59E4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201" y="4005064"/>
            <a:ext cx="2942368" cy="1933162"/>
          </a:xfrm>
          <a:prstGeom prst="rect">
            <a:avLst/>
          </a:prstGeom>
        </p:spPr>
      </p:pic>
      <p:pic>
        <p:nvPicPr>
          <p:cNvPr id="2050" name="Picture 2" descr="\\192.168.0.249\公共事务\营销部\朱上峰\图片2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21480" y="1668913"/>
            <a:ext cx="2870584" cy="1928617"/>
          </a:xfrm>
          <a:prstGeom prst="rect">
            <a:avLst/>
          </a:prstGeom>
          <a:noFill/>
        </p:spPr>
      </p:pic>
      <p:pic>
        <p:nvPicPr>
          <p:cNvPr id="2051" name="Picture 3" descr="\\192.168.0.249\公共事务\营销部\朱上峰\图片3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16202" y="1725320"/>
            <a:ext cx="2671847" cy="1656420"/>
          </a:xfrm>
          <a:prstGeom prst="rect">
            <a:avLst/>
          </a:prstGeom>
          <a:noFill/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503ABE95-AEB2-4CBD-B892-BA8BC46C3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55720"/>
            <a:ext cx="759653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Home Appliance and Lamp Decoration</a:t>
            </a:r>
          </a:p>
          <a:p>
            <a:pPr defTabSz="1008063" eaLnBrk="0" hangingPunct="0">
              <a:spcBef>
                <a:spcPct val="0"/>
              </a:spcBef>
            </a:pPr>
            <a:r>
              <a:rPr lang="zh-CN" altLang="en-US" sz="24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家用電器及燈飾部件</a:t>
            </a:r>
            <a:endParaRPr lang="en-US" altLang="zh-CN" sz="24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IMG_895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747142" y="1225346"/>
            <a:ext cx="1580240" cy="2106987"/>
          </a:xfrm>
          <a:prstGeom prst="rect">
            <a:avLst/>
          </a:prstGeom>
        </p:spPr>
      </p:pic>
      <p:pic>
        <p:nvPicPr>
          <p:cNvPr id="30" name="图片 29" descr="IMG_895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>
            <a:off x="5303553" y="1185280"/>
            <a:ext cx="1364984" cy="1819978"/>
          </a:xfrm>
          <a:prstGeom prst="rect">
            <a:avLst/>
          </a:prstGeom>
        </p:spPr>
      </p:pic>
      <p:pic>
        <p:nvPicPr>
          <p:cNvPr id="31" name="图片 30" descr="IMG_8954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6200000">
            <a:off x="493178" y="4479701"/>
            <a:ext cx="1449943" cy="1933257"/>
          </a:xfrm>
          <a:prstGeom prst="rect">
            <a:avLst/>
          </a:prstGeom>
        </p:spPr>
      </p:pic>
      <p:pic>
        <p:nvPicPr>
          <p:cNvPr id="32" name="图片 31" descr="IMG_8955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6200000">
            <a:off x="633903" y="1095634"/>
            <a:ext cx="1430202" cy="1906935"/>
          </a:xfrm>
          <a:prstGeom prst="rect">
            <a:avLst/>
          </a:prstGeom>
        </p:spPr>
      </p:pic>
      <p:pic>
        <p:nvPicPr>
          <p:cNvPr id="33" name="图片 32" descr="IMG_8956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6200000">
            <a:off x="4950041" y="4599129"/>
            <a:ext cx="1404157" cy="1872209"/>
          </a:xfrm>
          <a:prstGeom prst="rect">
            <a:avLst/>
          </a:prstGeom>
        </p:spPr>
      </p:pic>
      <p:pic>
        <p:nvPicPr>
          <p:cNvPr id="34" name="图片 33" descr="IMG_8957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16200000">
            <a:off x="7367928" y="1102402"/>
            <a:ext cx="1430201" cy="1906934"/>
          </a:xfrm>
          <a:prstGeom prst="rect">
            <a:avLst/>
          </a:prstGeom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46112EA1-F0BA-4796-A1F1-80073F8B5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67" y="620688"/>
            <a:ext cx="7596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defTabSz="1008063" eaLnBrk="0" hangingPunct="0">
              <a:spcBef>
                <a:spcPct val="0"/>
              </a:spcBef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Heat sink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散熱器</a:t>
            </a:r>
            <a:endParaRPr lang="en-US" altLang="zh-CN" sz="24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/>
          <a:srcRect l="1745"/>
          <a:stretch>
            <a:fillRect/>
          </a:stretch>
        </p:blipFill>
        <p:spPr bwMode="auto">
          <a:xfrm>
            <a:off x="6684479" y="4941168"/>
            <a:ext cx="206398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print"/>
          <a:srcRect l="3307" t="-247"/>
          <a:stretch>
            <a:fillRect/>
          </a:stretch>
        </p:blipFill>
        <p:spPr bwMode="auto">
          <a:xfrm>
            <a:off x="3635896" y="2835511"/>
            <a:ext cx="1872208" cy="188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 cstate="print"/>
          <a:srcRect l="4527" t="1799"/>
          <a:stretch>
            <a:fillRect/>
          </a:stretch>
        </p:blipFill>
        <p:spPr bwMode="auto">
          <a:xfrm>
            <a:off x="539552" y="2904930"/>
            <a:ext cx="2088232" cy="160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2" cstate="print"/>
          <a:srcRect l="5949" t="53198" r="66705" b="7427"/>
          <a:stretch>
            <a:fillRect/>
          </a:stretch>
        </p:blipFill>
        <p:spPr bwMode="auto">
          <a:xfrm>
            <a:off x="2699792" y="4861158"/>
            <a:ext cx="1533347" cy="144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 l="1875" t="7597"/>
          <a:stretch>
            <a:fillRect/>
          </a:stretch>
        </p:blipFill>
        <p:spPr bwMode="auto">
          <a:xfrm rot="7084629">
            <a:off x="6414301" y="3142907"/>
            <a:ext cx="2018118" cy="117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590" y="1517963"/>
            <a:ext cx="5266980" cy="40011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Quick Response</a:t>
            </a:r>
            <a:r>
              <a:rPr lang="ja-JP" altLang="en-US" sz="20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快速回應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961547"/>
            <a:ext cx="8640960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24Hours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feedback for Technical Consultation/ RFQ</a:t>
            </a: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小時內快速回復技術及價格諮詢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Our Commitment :”Never cause customer’s Line Down”</a:t>
            </a:r>
          </a:p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我們承諾：“絕不導致客戶停拉”</a:t>
            </a:r>
            <a:r>
              <a:rPr lang="ja-JP" altLang="en-US" sz="20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　</a:t>
            </a:r>
            <a:endParaRPr lang="zh-CN" altLang="en-US" sz="20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3501197"/>
            <a:ext cx="5286412" cy="404564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High Level Quality Assurance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高品質保證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999934"/>
            <a:ext cx="766834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Awarded </a:t>
            </a:r>
            <a:r>
              <a:rPr lang="en-US" altLang="zh-CN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“A-Level</a:t>
            </a:r>
            <a:r>
              <a:rPr lang="en-US" altLang="zh-CN" sz="20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”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supplier of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榮獲以下顧客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級評價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: 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000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0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60" y="4434834"/>
            <a:ext cx="1525265" cy="69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0232" y="4434832"/>
            <a:ext cx="2643206" cy="60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4452290"/>
            <a:ext cx="1428760" cy="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377" y="4291956"/>
            <a:ext cx="27146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7158" y="5261138"/>
            <a:ext cx="5286412" cy="40011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Fast &amp; On-Time Delivery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快速及準時交付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5817458"/>
            <a:ext cx="6591106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15 Working days 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Production Lead Time</a:t>
            </a:r>
          </a:p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個工作日生產週期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23426"/>
            <a:ext cx="9144000" cy="71734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 anchor="ctr">
            <a:spAutoFit/>
          </a:bodyPr>
          <a:lstStyle/>
          <a:p>
            <a:pPr algn="ctr" defTabSz="1008063" eaLnBrk="0" hangingPunct="0"/>
            <a:r>
              <a:rPr lang="en-US" altLang="zh-CN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Choose ShunKing as  your die casting partner</a:t>
            </a:r>
          </a:p>
          <a:p>
            <a:pPr algn="ctr" defTabSz="1008063" eaLnBrk="0" hangingPunct="0"/>
            <a:r>
              <a:rPr lang="zh-CN" altLang="en-US" sz="2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期待您選擇順景園為您的壓鑄夥伴</a:t>
            </a:r>
            <a:endParaRPr lang="en-US" altLang="zh-CN" sz="20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00036" y="2182790"/>
            <a:ext cx="8220075" cy="157911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00803" tIns="50402" rIns="100803" bIns="5040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zh-CN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Thanks for your attention</a:t>
            </a:r>
            <a:r>
              <a:rPr lang="zh-CN" altLang="en-US" sz="4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感謝您對我們的關注</a:t>
            </a:r>
            <a:endParaRPr lang="en-US" altLang="zh-CN" sz="4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76044"/>
            <a:ext cx="9144000" cy="53267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Location </a:t>
            </a:r>
            <a:r>
              <a:rPr lang="ja-JP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地理位置</a:t>
            </a:r>
            <a:endParaRPr lang="zh-CN" altLang="en-US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57158" y="1054479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defTabSz="971550"/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35 KM from Shenzhen International  Air Port.         </a:t>
            </a: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距離</a:t>
            </a:r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深圳寶安機場</a:t>
            </a:r>
            <a:r>
              <a:rPr lang="en-US" altLang="zh-TW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35</a:t>
            </a: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公里</a:t>
            </a:r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CN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71550"/>
            <a:r>
              <a:rPr lang="en-US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80 KM from Hong Kong International Air Port.       </a:t>
            </a: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距離</a:t>
            </a:r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香港</a:t>
            </a: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國際</a:t>
            </a:r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機場</a:t>
            </a:r>
            <a:r>
              <a:rPr lang="en-US" altLang="zh-TW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80</a:t>
            </a:r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公里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9DA4499-DE80-4B3D-ADA7-1DA9DB2717C5}"/>
              </a:ext>
            </a:extLst>
          </p:cNvPr>
          <p:cNvGrpSpPr/>
          <p:nvPr/>
        </p:nvGrpSpPr>
        <p:grpSpPr>
          <a:xfrm>
            <a:off x="285720" y="1916832"/>
            <a:ext cx="8572560" cy="4536504"/>
            <a:chOff x="467544" y="1629320"/>
            <a:chExt cx="8148934" cy="4680000"/>
          </a:xfrm>
          <a:effectLst/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05E9814-0EA8-43DA-9133-0D662E709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7544" y="1629320"/>
              <a:ext cx="8148934" cy="4680000"/>
            </a:xfrm>
            <a:prstGeom prst="rect">
              <a:avLst/>
            </a:prstGeom>
            <a:ln>
              <a:solidFill>
                <a:srgbClr val="FFFF00"/>
              </a:solidFill>
            </a:ln>
            <a:effectLst>
              <a:softEdge rad="112500"/>
            </a:effectLst>
          </p:spPr>
        </p:pic>
        <p:sp>
          <p:nvSpPr>
            <p:cNvPr id="17" name="圆角矩形标注 1">
              <a:extLst>
                <a:ext uri="{FF2B5EF4-FFF2-40B4-BE49-F238E27FC236}">
                  <a16:creationId xmlns:a16="http://schemas.microsoft.com/office/drawing/2014/main" id="{F9F98DEF-3052-4E98-AF96-D3C26214B5EE}"/>
                </a:ext>
              </a:extLst>
            </p:cNvPr>
            <p:cNvSpPr/>
            <p:nvPr/>
          </p:nvSpPr>
          <p:spPr>
            <a:xfrm>
              <a:off x="4644008" y="2176600"/>
              <a:ext cx="2016223" cy="455418"/>
            </a:xfrm>
            <a:prstGeom prst="wedgeRoundRectCallout">
              <a:avLst>
                <a:gd name="adj1" fmla="val -20227"/>
                <a:gd name="adj2" fmla="val 5701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顺景园精密铸造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深圳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有限公司</a:t>
              </a:r>
              <a:endParaRPr lang="en-US" altLang="zh-CN" sz="1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东莞分公司</a:t>
              </a:r>
              <a:endParaRPr lang="en-US" altLang="zh-CN" sz="1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圆角矩形标注 15">
              <a:extLst>
                <a:ext uri="{FF2B5EF4-FFF2-40B4-BE49-F238E27FC236}">
                  <a16:creationId xmlns:a16="http://schemas.microsoft.com/office/drawing/2014/main" id="{FB2A3A5F-827F-4461-BA55-9F77B5096174}"/>
                </a:ext>
              </a:extLst>
            </p:cNvPr>
            <p:cNvSpPr/>
            <p:nvPr/>
          </p:nvSpPr>
          <p:spPr>
            <a:xfrm>
              <a:off x="4932040" y="5013176"/>
              <a:ext cx="2016224" cy="455418"/>
            </a:xfrm>
            <a:prstGeom prst="wedgeRoundRectCallout">
              <a:avLst>
                <a:gd name="adj1" fmla="val -12985"/>
                <a:gd name="adj2" fmla="val 7354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顺景园精密铸造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深圳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有限公司</a:t>
              </a:r>
              <a:endParaRPr lang="en-US" altLang="zh-CN" sz="1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ja-JP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香港事務所</a:t>
              </a:r>
              <a:endParaRPr lang="zh-CN" altLang="en-US" sz="1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圆角矩形标注 16">
              <a:extLst>
                <a:ext uri="{FF2B5EF4-FFF2-40B4-BE49-F238E27FC236}">
                  <a16:creationId xmlns:a16="http://schemas.microsoft.com/office/drawing/2014/main" id="{0534858D-DCAE-41A0-A8EC-2C94E980D117}"/>
                </a:ext>
              </a:extLst>
            </p:cNvPr>
            <p:cNvSpPr/>
            <p:nvPr/>
          </p:nvSpPr>
          <p:spPr>
            <a:xfrm>
              <a:off x="4286155" y="3300939"/>
              <a:ext cx="1980406" cy="216024"/>
            </a:xfrm>
            <a:prstGeom prst="wedgeRoundRectCallout">
              <a:avLst>
                <a:gd name="adj1" fmla="val -8978"/>
                <a:gd name="adj2" fmla="val -1031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顺景园精密铸造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(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深圳</a:t>
              </a:r>
              <a:r>
                <a:rPr lang="en-US" altLang="zh-CN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)</a:t>
              </a:r>
              <a:r>
                <a:rPr lang="zh-CN" altLang="en-US" sz="1000" b="1" dirty="0">
                  <a:solidFill>
                    <a:srgbClr val="0033CC"/>
                  </a:solidFill>
                  <a:latin typeface="微软雅黑" pitchFamily="34" charset="-122"/>
                  <a:ea typeface="微软雅黑" pitchFamily="34" charset="-122"/>
                </a:rPr>
                <a:t>有限公司</a:t>
              </a: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F4FF100-04EB-41BB-8E32-775F09D25E7D}"/>
              </a:ext>
            </a:extLst>
          </p:cNvPr>
          <p:cNvCxnSpPr>
            <a:cxnSpLocks/>
          </p:cNvCxnSpPr>
          <p:nvPr/>
        </p:nvCxnSpPr>
        <p:spPr>
          <a:xfrm flipH="1">
            <a:off x="2285984" y="3933056"/>
            <a:ext cx="1349912" cy="360040"/>
          </a:xfrm>
          <a:prstGeom prst="line">
            <a:avLst/>
          </a:prstGeom>
          <a:ln w="63500" cap="rnd" cmpd="thickThin">
            <a:solidFill>
              <a:srgbClr val="FFC000"/>
            </a:solidFill>
            <a:prstDash val="solid"/>
            <a:round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0D64B63-3978-4AE9-9D6B-F33C2B9EDFD3}"/>
              </a:ext>
            </a:extLst>
          </p:cNvPr>
          <p:cNvCxnSpPr>
            <a:cxnSpLocks/>
          </p:cNvCxnSpPr>
          <p:nvPr/>
        </p:nvCxnSpPr>
        <p:spPr>
          <a:xfrm flipH="1">
            <a:off x="2276252" y="3894629"/>
            <a:ext cx="1349912" cy="360040"/>
          </a:xfrm>
          <a:prstGeom prst="line">
            <a:avLst/>
          </a:prstGeom>
          <a:ln w="63500" cap="rnd" cmpd="thickThin">
            <a:solidFill>
              <a:srgbClr val="FFC000"/>
            </a:solidFill>
            <a:prstDash val="solid"/>
            <a:round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标注 16">
            <a:extLst>
              <a:ext uri="{FF2B5EF4-FFF2-40B4-BE49-F238E27FC236}">
                <a16:creationId xmlns:a16="http://schemas.microsoft.com/office/drawing/2014/main" id="{DD9D7854-A8CB-4015-8995-CDE6FFFDFAFB}"/>
              </a:ext>
            </a:extLst>
          </p:cNvPr>
          <p:cNvSpPr/>
          <p:nvPr/>
        </p:nvSpPr>
        <p:spPr>
          <a:xfrm rot="21439448">
            <a:off x="2571241" y="4257057"/>
            <a:ext cx="779396" cy="148932"/>
          </a:xfrm>
          <a:prstGeom prst="wedgeRoundRectCallout">
            <a:avLst>
              <a:gd name="adj1" fmla="val -8978"/>
              <a:gd name="adj2" fmla="val -10313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深中通道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7160" y="664076"/>
            <a:ext cx="8220075" cy="53267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100803" tIns="50402" rIns="100803" bIns="50402" anchor="ctr">
            <a:sp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Company Profile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公司概況</a:t>
            </a:r>
            <a:endParaRPr lang="en-US" altLang="zh-CN" sz="2800" b="1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406" y="1229529"/>
            <a:ext cx="2357454" cy="477999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/>
            <a:r>
              <a:rPr lang="en-US" altLang="zh-CN" kern="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Area</a:t>
            </a:r>
          </a:p>
          <a:p>
            <a:pPr defTabSz="1008063" eaLnBrk="0" hangingPunct="0"/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工廠面積</a:t>
            </a:r>
            <a:endParaRPr lang="en-US" altLang="zh-TW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endParaRPr lang="en-US" altLang="zh-CN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Total Employee</a:t>
            </a:r>
          </a:p>
          <a:p>
            <a:pPr algn="just" defTabSz="1008063" eaLnBrk="0" hangingPunct="0"/>
            <a:r>
              <a:rPr lang="zh-TW" altLang="zh-CN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工廠總人數</a:t>
            </a:r>
            <a:endParaRPr lang="en-US" altLang="zh-TW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/>
            <a:endParaRPr lang="en-US" altLang="zh-CN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Management</a:t>
            </a:r>
          </a:p>
          <a:p>
            <a:pPr defTabSz="1008063" eaLnBrk="0" hangingPunct="0"/>
            <a:r>
              <a:rPr lang="zh-TW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  <a:r>
              <a:rPr lang="ja-JP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者</a:t>
            </a:r>
            <a:endParaRPr lang="en-US" altLang="zh-TW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endParaRPr lang="zh-CN" altLang="en-US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Technician</a:t>
            </a:r>
          </a:p>
          <a:p>
            <a:pPr algn="just" defTabSz="1008063" eaLnBrk="0" hangingPunct="0"/>
            <a:r>
              <a:rPr lang="ja-JP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設計者</a:t>
            </a:r>
            <a:endParaRPr lang="en-US" altLang="ja-JP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/>
            <a:endParaRPr lang="en-US" altLang="zh-CN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defTabSz="1008063" eaLnBrk="0" hangingPunct="0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QA</a:t>
            </a:r>
          </a:p>
          <a:p>
            <a:pPr defTabSz="1008063" eaLnBrk="0" hangingPunct="0"/>
            <a:r>
              <a:rPr lang="ja-JP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品質者</a:t>
            </a:r>
            <a:endParaRPr lang="en-US" altLang="ja-JP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endParaRPr lang="en-US" altLang="zh-CN" dirty="0">
              <a:solidFill>
                <a:srgbClr val="FF6600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1008063" eaLnBrk="0" hangingPunct="0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Operator</a:t>
            </a:r>
          </a:p>
          <a:p>
            <a:pPr defTabSz="1008063" eaLnBrk="0" hangingPunct="0"/>
            <a:r>
              <a:rPr lang="zh-CN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作業</a:t>
            </a:r>
            <a:r>
              <a:rPr lang="ja-JP" altLang="en-US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員</a:t>
            </a:r>
            <a:endParaRPr lang="zh-CN" altLang="en-US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794" y="1357298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TW" sz="2000" kern="0" dirty="0" smtClean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26,000 </a:t>
            </a:r>
            <a:r>
              <a:rPr lang="en-US" altLang="zh-TW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㎡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2243072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TW" sz="2000" kern="0" dirty="0" smtClean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en-US" altLang="zh-TW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sz="2000" kern="0" dirty="0" smtClean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794" y="3000372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TW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6%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794" y="3929066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40</a:t>
            </a:r>
            <a:r>
              <a:rPr lang="zh-CN" altLang="en-US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8%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8794" y="4714884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37</a:t>
            </a:r>
            <a:r>
              <a:rPr lang="zh-CN" altLang="en-US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8%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8794" y="5572140"/>
            <a:ext cx="1571636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pPr defTabSz="1008063" eaLnBrk="0" hangingPunct="0"/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393</a:t>
            </a:r>
            <a:r>
              <a:rPr lang="zh-CN" altLang="en-US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2000" kern="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78%</a:t>
            </a:r>
            <a:endParaRPr lang="zh-CN" altLang="en-US" sz="2000" kern="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29585"/>
            <a:ext cx="4997730" cy="3254673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285720" y="38804"/>
            <a:ext cx="8220075" cy="532676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100803" tIns="50402" rIns="100803" bIns="50402">
            <a:spAutoFit/>
          </a:bodyPr>
          <a:lstStyle/>
          <a:p>
            <a:pPr algn="ctr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Milestones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里程碑</a:t>
            </a: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729224" y="714356"/>
            <a:ext cx="8414776" cy="785775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00803" tIns="50402" rIns="100803" bIns="50402">
            <a:spAutoFit/>
          </a:bodyPr>
          <a:lstStyle/>
          <a:p>
            <a:pPr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Established in Hong Kong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在香港成立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Built the production base in Shen Zhen.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在深圳建立生產基地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Certified ISO9001 by BSI.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ISO9001:2000</a:t>
            </a: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認證證書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Became the Director of Hong Kong Die-casting association”, registered “SHUNKING” brand for Al Die-casting </a:t>
            </a:r>
            <a:r>
              <a:rPr lang="en-US" altLang="zh-CN" sz="1400" dirty="0" err="1" smtClean="0">
                <a:latin typeface="微软雅黑" pitchFamily="34" charset="-122"/>
                <a:ea typeface="微软雅黑" pitchFamily="34" charset="-122"/>
              </a:rPr>
              <a:t>mould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成為壓鑄協會理事並註冊順景鋁合金壓鑄模具品牌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Obtained ISO14001:2004 Certificate.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ISO14001:2004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環境管理體系認證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Obtained TS16949:2002 Certificate.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TS16949:2002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的認證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Panasonic awarded “A "Level Supplier to Shun King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獲得松下</a:t>
            </a:r>
            <a:r>
              <a:rPr lang="en-US" altLang="zh-CN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A</a:t>
            </a: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級供應商評價</a:t>
            </a:r>
            <a:endParaRPr lang="en-US" altLang="zh-CN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Obtained OHSMS GB/T28001:2011 Certificate.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取得</a:t>
            </a:r>
            <a:r>
              <a:rPr lang="en-US" altLang="zh-CN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GB/T28001:2011</a:t>
            </a: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OHSAS18001:1999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）職業健康安全管理體系認證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Dong Guan  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Branch 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opened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zh-CN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东莞分公司成立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The annual sales exceeded 200 million RMB.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年年產值突破</a:t>
            </a: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個億</a:t>
            </a: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RMB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Continue to obtain the title of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national high-tech enterprise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2020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年繼續獲得國家高新技術企業的榮譽稱號。</a:t>
            </a: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The company moved to a new plant and expanded production capacity.</a:t>
            </a: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r>
              <a:rPr lang="en-US" altLang="zh-TW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2021</a:t>
            </a:r>
            <a:r>
              <a:rPr lang="zh-TW" altLang="en-US" sz="1400" dirty="0" smtClean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年公司搬遷至新位址並擴大生產規模。</a:t>
            </a:r>
            <a:endParaRPr lang="en-US" altLang="zh-CN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CN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CN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TW" sz="1400" dirty="0" smtClean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  <a:p>
            <a:pPr marL="898525" lvl="1" indent="-395288" defTabSz="1008063" eaLnBrk="0" hangingPunct="0">
              <a:tabLst>
                <a:tab pos="725488" algn="l"/>
                <a:tab pos="1608138" algn="l"/>
              </a:tabLst>
            </a:pPr>
            <a:endParaRPr lang="en-US" altLang="zh-CN" sz="1400" dirty="0">
              <a:solidFill>
                <a:srgbClr val="0033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61680" y="714356"/>
            <a:ext cx="928694" cy="353943"/>
            <a:chOff x="357158" y="1020664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" name="圆角矩形 5"/>
            <p:cNvSpPr/>
            <p:nvPr/>
          </p:nvSpPr>
          <p:spPr>
            <a:xfrm>
              <a:off x="357158" y="1195298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0034" y="1020664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1989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1680" y="1142984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圆角矩形 13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1993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61680" y="1571612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圆角矩形 19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2002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61680" y="2000240"/>
            <a:ext cx="928694" cy="353943"/>
            <a:chOff x="357158" y="1480160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3" name="圆角矩形 22"/>
            <p:cNvSpPr/>
            <p:nvPr/>
          </p:nvSpPr>
          <p:spPr>
            <a:xfrm>
              <a:off x="357158" y="1624538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0034" y="1480160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2005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61680" y="2500306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6" name="圆角矩形 25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2006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61680" y="3075057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9" name="圆角矩形 28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2008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61680" y="3503685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2" name="圆角矩形 31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2012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61680" y="3932313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5" name="圆角矩形 34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2016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1680" y="4286256"/>
            <a:ext cx="928694" cy="353943"/>
            <a:chOff x="357158" y="1520729"/>
            <a:chExt cx="928694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8" name="圆角矩形 37"/>
            <p:cNvSpPr/>
            <p:nvPr/>
          </p:nvSpPr>
          <p:spPr>
            <a:xfrm>
              <a:off x="357158" y="1695364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 smtClean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2017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66596" y="4789569"/>
            <a:ext cx="947818" cy="353943"/>
            <a:chOff x="338034" y="1520729"/>
            <a:chExt cx="947818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4" name="圆角矩形 43"/>
            <p:cNvSpPr/>
            <p:nvPr/>
          </p:nvSpPr>
          <p:spPr>
            <a:xfrm>
              <a:off x="338034" y="1695363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 smtClean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2019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85720" y="5218197"/>
            <a:ext cx="947818" cy="353943"/>
            <a:chOff x="338034" y="1520729"/>
            <a:chExt cx="947818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47" name="圆角矩形 46"/>
            <p:cNvSpPr/>
            <p:nvPr/>
          </p:nvSpPr>
          <p:spPr>
            <a:xfrm>
              <a:off x="338034" y="1695363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 smtClean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2020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85720" y="5718263"/>
            <a:ext cx="947818" cy="353943"/>
            <a:chOff x="338034" y="1520729"/>
            <a:chExt cx="947818" cy="471097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0" name="圆角矩形 49"/>
            <p:cNvSpPr/>
            <p:nvPr/>
          </p:nvSpPr>
          <p:spPr>
            <a:xfrm>
              <a:off x="338034" y="1695363"/>
              <a:ext cx="162000" cy="162000"/>
            </a:xfrm>
            <a:prstGeom prst="roundRect">
              <a:avLst/>
            </a:prstGeom>
            <a:ln>
              <a:noFill/>
            </a:ln>
            <a:effectLst/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0034" y="1520729"/>
              <a:ext cx="785818" cy="471097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</p:spPr>
          <p:txBody>
            <a:bodyPr wrap="square" rtlCol="0" anchor="ctr">
              <a:spAutoFit/>
            </a:bodyPr>
            <a:lstStyle/>
            <a:p>
              <a:r>
                <a:rPr lang="en-US" altLang="zh-CN" sz="1700" dirty="0" smtClean="0">
                  <a:solidFill>
                    <a:srgbClr val="0000CC"/>
                  </a:solidFill>
                  <a:latin typeface="微软雅黑" pitchFamily="34" charset="-122"/>
                  <a:ea typeface="微软雅黑" pitchFamily="34" charset="-122"/>
                </a:rPr>
                <a:t>2021</a:t>
              </a:r>
              <a:endParaRPr lang="zh-CN" altLang="en-US" sz="1700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55776" y="692696"/>
            <a:ext cx="400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Sales Revenue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營業額</a:t>
            </a: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524793"/>
              </p:ext>
            </p:extLst>
          </p:nvPr>
        </p:nvGraphicFramePr>
        <p:xfrm>
          <a:off x="-174518" y="928672"/>
          <a:ext cx="9318519" cy="562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22015"/>
              </p:ext>
            </p:extLst>
          </p:nvPr>
        </p:nvGraphicFramePr>
        <p:xfrm>
          <a:off x="1785918" y="1785928"/>
          <a:ext cx="5651812" cy="412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57356" y="692696"/>
            <a:ext cx="52149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defTabSz="1008063" eaLnBrk="0" hangingPunct="0"/>
            <a:r>
              <a:rPr lang="en-US" altLang="zh-CN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Sales Distribution </a:t>
            </a:r>
            <a:r>
              <a:rPr lang="zh-CN" altLang="en-US" sz="2800" b="1" dirty="0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客戶分佈</a:t>
            </a:r>
          </a:p>
        </p:txBody>
      </p:sp>
      <p:pic>
        <p:nvPicPr>
          <p:cNvPr id="11" name="Picture 1055" descr="logo HY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9246" y="1571612"/>
            <a:ext cx="940648" cy="380568"/>
          </a:xfrm>
          <a:prstGeom prst="rect">
            <a:avLst/>
          </a:prstGeom>
          <a:noFill/>
        </p:spPr>
      </p:pic>
      <p:pic>
        <p:nvPicPr>
          <p:cNvPr id="15" name="Picture 58" descr="SS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0694" y="5572142"/>
            <a:ext cx="792164" cy="269133"/>
          </a:xfrm>
          <a:prstGeom prst="rect">
            <a:avLst/>
          </a:prstGeom>
          <a:noFill/>
        </p:spPr>
      </p:pic>
      <p:pic>
        <p:nvPicPr>
          <p:cNvPr id="17" name="Picture 1053" descr="logo_panasonic"/>
          <p:cNvPicPr>
            <a:picLocks noChangeAspect="1" noChangeArrowheads="1"/>
          </p:cNvPicPr>
          <p:nvPr/>
        </p:nvPicPr>
        <p:blipFill rotWithShape="1">
          <a:blip r:embed="rId5" cstate="screen"/>
          <a:srcRect b="40482"/>
          <a:stretch/>
        </p:blipFill>
        <p:spPr bwMode="auto">
          <a:xfrm>
            <a:off x="5444529" y="1487597"/>
            <a:ext cx="1503737" cy="298331"/>
          </a:xfrm>
          <a:prstGeom prst="rect">
            <a:avLst/>
          </a:prstGeom>
          <a:noFill/>
        </p:spPr>
      </p:pic>
      <p:pic>
        <p:nvPicPr>
          <p:cNvPr id="18" name="Picture 105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372202" y="2708922"/>
            <a:ext cx="1140175" cy="3059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403648" y="4077072"/>
            <a:ext cx="888516" cy="33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71800" y="5805266"/>
            <a:ext cx="888516" cy="4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E17156-2403-441E-BBC1-9BB7AE8C1E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204" y="5949280"/>
            <a:ext cx="792164" cy="2362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DF8FA6-AFCF-4857-A3F2-EDCCB76A89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2" y="5500702"/>
            <a:ext cx="1634552" cy="483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9BA307-E5A8-4585-98AA-40777B09123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90" y="1643622"/>
            <a:ext cx="792164" cy="1980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0656816-13E0-44DD-9ABF-929F0CAFBD3B}"/>
              </a:ext>
            </a:extLst>
          </p:cNvPr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072198" y="6000770"/>
            <a:ext cx="1747520" cy="2593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21F493-59EA-4EF5-9A13-F6446CC352D3}"/>
              </a:ext>
            </a:extLst>
          </p:cNvPr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421362" y="4482234"/>
            <a:ext cx="1016368" cy="4771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777D5F8-2F2F-42AB-A07A-06B770F2165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3" y="2374127"/>
            <a:ext cx="1519859" cy="4032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4909D9A-0959-4813-BD90-D9D45795D4A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4725146"/>
            <a:ext cx="1537011" cy="3772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0DC953-36E1-47BC-86D3-782A31B96CC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703" y="5128095"/>
            <a:ext cx="1613883" cy="8880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318CE6-0523-4716-894A-9B54A668DD8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6" y="2132858"/>
            <a:ext cx="1531963" cy="380597"/>
          </a:xfrm>
          <a:prstGeom prst="rect">
            <a:avLst/>
          </a:prstGeom>
        </p:spPr>
      </p:pic>
      <p:pic>
        <p:nvPicPr>
          <p:cNvPr id="23" name="图片 22" descr="timg[2].jpg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6715140" y="3286124"/>
            <a:ext cx="887140" cy="233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5527</TotalTime>
  <Words>1701</Words>
  <Application>Microsoft Office PowerPoint</Application>
  <PresentationFormat>全屏显示(4:3)</PresentationFormat>
  <Paragraphs>435</Paragraphs>
  <Slides>46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9" baseType="lpstr">
      <vt:lpstr>華康儷粗黑</vt:lpstr>
      <vt:lpstr>新細明體</vt:lpstr>
      <vt:lpstr>等线</vt:lpstr>
      <vt:lpstr>等线 Light</vt:lpstr>
      <vt:lpstr>宋体</vt:lpstr>
      <vt:lpstr>微软雅黑</vt:lpstr>
      <vt:lpstr>新宋体</vt:lpstr>
      <vt:lpstr>Arial</vt:lpstr>
      <vt:lpstr>Calibri</vt:lpstr>
      <vt:lpstr>Calibri Light</vt:lpstr>
      <vt:lpstr>Times New Roman</vt:lpstr>
      <vt:lpstr>Wingdings</vt:lpstr>
      <vt:lpstr>Office Theme</vt:lpstr>
      <vt:lpstr>PowerPoint 演示文稿</vt:lpstr>
      <vt:lpstr>PowerPoint 演示文稿</vt:lpstr>
      <vt:lpstr>PowerPoint 演示文稿</vt:lpstr>
      <vt:lpstr>Company Profile 公司概況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符合RoHS/PAHs/REACH Compliance</vt:lpstr>
      <vt:lpstr>Cleaner Production　清潔生産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lenovo</cp:lastModifiedBy>
  <cp:revision>613</cp:revision>
  <cp:lastPrinted>2017-12-22T03:57:35Z</cp:lastPrinted>
  <dcterms:created xsi:type="dcterms:W3CDTF">2013-01-09T03:25:54Z</dcterms:created>
  <dcterms:modified xsi:type="dcterms:W3CDTF">2023-04-27T02:00:49Z</dcterms:modified>
</cp:coreProperties>
</file>